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87" r:id="rId2"/>
    <p:sldId id="286" r:id="rId3"/>
    <p:sldId id="333" r:id="rId4"/>
    <p:sldId id="335" r:id="rId5"/>
    <p:sldId id="334" r:id="rId6"/>
    <p:sldId id="402" r:id="rId7"/>
    <p:sldId id="375" r:id="rId8"/>
    <p:sldId id="374" r:id="rId9"/>
    <p:sldId id="376" r:id="rId10"/>
    <p:sldId id="433" r:id="rId11"/>
    <p:sldId id="434" r:id="rId12"/>
    <p:sldId id="403" r:id="rId13"/>
    <p:sldId id="377" r:id="rId14"/>
    <p:sldId id="435" r:id="rId15"/>
    <p:sldId id="436" r:id="rId16"/>
    <p:sldId id="437" r:id="rId17"/>
    <p:sldId id="438" r:id="rId18"/>
    <p:sldId id="404" r:id="rId19"/>
    <p:sldId id="439" r:id="rId20"/>
    <p:sldId id="444" r:id="rId21"/>
    <p:sldId id="442" r:id="rId22"/>
    <p:sldId id="368" r:id="rId23"/>
  </p:sldIdLst>
  <p:sldSz cx="12190413" cy="6859588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zh-CN"/>
    </a:defPPr>
    <a:lvl1pPr marL="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>
          <p15:clr>
            <a:srgbClr val="A4A3A4"/>
          </p15:clr>
        </p15:guide>
        <p15:guide id="2" pos="4150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pos="55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xuan Zeng" initials="x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66CCFF"/>
    <a:srgbClr val="0099CC"/>
    <a:srgbClr val="009999"/>
    <a:srgbClr val="E27100"/>
    <a:srgbClr val="FF6600"/>
    <a:srgbClr val="33CCCC"/>
    <a:srgbClr val="C30D23"/>
    <a:srgbClr val="F0DF00"/>
    <a:srgbClr val="FFE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59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32"/>
        <p:guide pos="4150"/>
        <p:guide orient="horz" pos="233"/>
        <p:guide pos="55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7-4702-AEFB-87AAACC4DD75}"/>
              </c:ext>
            </c:extLst>
          </c:dPt>
          <c:dPt>
            <c:idx val="1"/>
            <c:bubble3D val="0"/>
            <c:spPr>
              <a:solidFill>
                <a:srgbClr val="DC6C7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7-4702-AEFB-87AAACC4DD75}"/>
              </c:ext>
            </c:extLst>
          </c:dPt>
          <c:dPt>
            <c:idx val="2"/>
            <c:bubble3D val="0"/>
            <c:spPr>
              <a:solidFill>
                <a:srgbClr val="F1AF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7-4702-AEFB-87AAACC4DD75}"/>
              </c:ext>
            </c:extLst>
          </c:dPt>
          <c:dPt>
            <c:idx val="3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7-4702-AEFB-87AAACC4DD75}"/>
              </c:ext>
            </c:extLst>
          </c:dPt>
          <c:dPt>
            <c:idx val="4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7-4702-AEFB-87AAACC4DD75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7-4702-AEFB-87AAACC4DD75}"/>
              </c:ext>
            </c:extLst>
          </c:dPt>
          <c:dPt>
            <c:idx val="6"/>
            <c:bubble3D val="0"/>
            <c:spPr>
              <a:solidFill>
                <a:srgbClr val="56A8B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B67-4702-AEFB-87AAACC4DD75}"/>
              </c:ext>
            </c:extLst>
          </c:dPt>
          <c:dPt>
            <c:idx val="7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B67-4702-AEFB-87AAACC4DD75}"/>
              </c:ext>
            </c:extLst>
          </c:dPt>
          <c:cat>
            <c:strRef>
              <c:f>Sheet1!$A$2:$A$9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B67-4702-AEFB-87AAACC4DD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0.14917</cdr:x>
      <cdr:y>0.15132</cdr:y>
    </cdr:from>
    <cdr:to>
      <cdr:x>0.8507</cdr:x>
      <cdr:y>0.85284</cdr:y>
    </cdr:to>
    <cdr:sp macro="" textlink="">
      <cdr:nvSpPr>
        <cdr:cNvPr id="2" name="同心圆 1"/>
        <cdr:cNvSpPr/>
      </cdr:nvSpPr>
      <cdr:spPr>
        <a:xfrm xmlns:a="http://schemas.openxmlformats.org/drawingml/2006/main">
          <a:off x="387416" y="393000"/>
          <a:ext cx="1821973" cy="1821947"/>
        </a:xfrm>
        <a:prstGeom xmlns:a="http://schemas.openxmlformats.org/drawingml/2006/main" prst="donut">
          <a:avLst>
            <a:gd name="adj" fmla="val 14136"/>
          </a:avLst>
        </a:prstGeom>
        <a:solidFill xmlns:a="http://schemas.openxmlformats.org/drawingml/2006/main">
          <a:schemeClr val="tx1">
            <a:alpha val="21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none" lIns="45720" tIns="45720" rIns="45720" bIns="45720" anchor="t" anchorCtr="0">
          <a:normAutofit/>
        </a:bodyPr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8861F-529F-4270-8DE9-84777EBAD0A1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18F09-5854-43D5-BC8D-088631B89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4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4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4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36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99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45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2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34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23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985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3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61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59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73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1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8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6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7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7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50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56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1122623"/>
            <a:ext cx="10361851" cy="23881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803" y="3602872"/>
            <a:ext cx="9142809" cy="1656146"/>
          </a:xfrm>
        </p:spPr>
        <p:txBody>
          <a:bodyPr/>
          <a:lstStyle>
            <a:lvl1pPr marL="0" indent="0" algn="ctr">
              <a:buNone/>
              <a:defRPr sz="1900"/>
            </a:lvl1pPr>
            <a:lvl2pPr marL="361950" indent="0" algn="ctr">
              <a:buNone/>
              <a:defRPr sz="1600"/>
            </a:lvl2pPr>
            <a:lvl3pPr marL="724535" indent="0" algn="ctr">
              <a:buNone/>
              <a:defRPr sz="1400"/>
            </a:lvl3pPr>
            <a:lvl4pPr marL="1086485" indent="0" algn="ctr">
              <a:buNone/>
              <a:defRPr sz="1300"/>
            </a:lvl4pPr>
            <a:lvl5pPr marL="1449070" indent="0" algn="ctr">
              <a:buNone/>
              <a:defRPr sz="1300"/>
            </a:lvl5pPr>
            <a:lvl6pPr marL="1811020" indent="0" algn="ctr">
              <a:buNone/>
              <a:defRPr sz="1300"/>
            </a:lvl6pPr>
            <a:lvl7pPr marL="2173605" indent="0" algn="ctr">
              <a:buNone/>
              <a:defRPr sz="1300"/>
            </a:lvl7pPr>
            <a:lvl8pPr marL="2535555" indent="0" algn="ctr">
              <a:buNone/>
              <a:defRPr sz="1300"/>
            </a:lvl8pPr>
            <a:lvl9pPr marL="2898140" indent="0" algn="ctr">
              <a:buNone/>
              <a:defRPr sz="1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766" y="365211"/>
            <a:ext cx="2628557" cy="581318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91" y="365211"/>
            <a:ext cx="7733293" cy="581318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42" y="1710137"/>
            <a:ext cx="10514232" cy="285339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42" y="4590529"/>
            <a:ext cx="10514232" cy="1500534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361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245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8648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4907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110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173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53555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8981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92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8" y="365212"/>
            <a:ext cx="10514232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81" y="1681552"/>
            <a:ext cx="5157115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81" y="2505656"/>
            <a:ext cx="5157115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4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399" y="2505656"/>
            <a:ext cx="5182514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515" y="987656"/>
            <a:ext cx="6171396" cy="487475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81" y="457306"/>
            <a:ext cx="3931725" cy="1600571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15" y="987656"/>
            <a:ext cx="6171396" cy="4874753"/>
          </a:xfrm>
        </p:spPr>
        <p:txBody>
          <a:bodyPr anchor="t"/>
          <a:lstStyle>
            <a:lvl1pPr marL="0" indent="0">
              <a:buNone/>
              <a:defRPr sz="2500"/>
            </a:lvl1pPr>
            <a:lvl2pPr marL="361950" indent="0">
              <a:buNone/>
              <a:defRPr sz="2200"/>
            </a:lvl2pPr>
            <a:lvl3pPr marL="724535" indent="0">
              <a:buNone/>
              <a:defRPr sz="1900"/>
            </a:lvl3pPr>
            <a:lvl4pPr marL="1086485" indent="0">
              <a:buNone/>
              <a:defRPr sz="1600"/>
            </a:lvl4pPr>
            <a:lvl5pPr marL="1449070" indent="0">
              <a:buNone/>
              <a:defRPr sz="1600"/>
            </a:lvl5pPr>
            <a:lvl6pPr marL="1811020" indent="0">
              <a:buNone/>
              <a:defRPr sz="1600"/>
            </a:lvl6pPr>
            <a:lvl7pPr marL="2173605" indent="0">
              <a:buNone/>
              <a:defRPr sz="1600"/>
            </a:lvl7pPr>
            <a:lvl8pPr marL="2535555" indent="0">
              <a:buNone/>
              <a:defRPr sz="1600"/>
            </a:lvl8pPr>
            <a:lvl9pPr marL="289814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2" y="365212"/>
            <a:ext cx="10514232" cy="1325870"/>
          </a:xfrm>
          <a:prstGeom prst="rect">
            <a:avLst/>
          </a:prstGeom>
        </p:spPr>
        <p:txBody>
          <a:bodyPr vert="horz" lIns="72448" tIns="36224" rIns="72448" bIns="3622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2" y="1826049"/>
            <a:ext cx="10514232" cy="4352345"/>
          </a:xfrm>
          <a:prstGeom prst="rect">
            <a:avLst/>
          </a:prstGeom>
        </p:spPr>
        <p:txBody>
          <a:bodyPr vert="horz" lIns="72448" tIns="36224" rIns="72448" bIns="362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3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70364-8C18-4747-B562-0D9376530B6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5"/>
            <a:ext cx="4114265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7239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723900" rtl="0" eaLnBrk="1" latinLnBrk="0" hangingPunct="1">
        <a:lnSpc>
          <a:spcPct val="90000"/>
        </a:lnSpc>
        <a:spcBef>
          <a:spcPts val="7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56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0551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6809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04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926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5458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165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7911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453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648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907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102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360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3555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814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39.196.89.127:8080/dist/#/Q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组合 243"/>
          <p:cNvGrpSpPr/>
          <p:nvPr/>
        </p:nvGrpSpPr>
        <p:grpSpPr>
          <a:xfrm>
            <a:off x="4589311" y="1912735"/>
            <a:ext cx="1290703" cy="235751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TextBox 42"/>
          <p:cNvSpPr txBox="1"/>
          <p:nvPr/>
        </p:nvSpPr>
        <p:spPr>
          <a:xfrm>
            <a:off x="1344718" y="2368213"/>
            <a:ext cx="1040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七月在线</a:t>
            </a:r>
            <a:r>
              <a:rPr lang="en-US" altLang="zh-CN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ML8 NLP</a:t>
            </a:r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智能客服项目报告</a:t>
            </a:r>
            <a:endParaRPr lang="zh-CN" altLang="zh-CN" sz="4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497118" y="3771115"/>
            <a:ext cx="6922982" cy="477054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西安记忆 </a:t>
            </a:r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team: </a:t>
            </a:r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王磊 高小林 林佳伟 邵云卿</a:t>
            </a:r>
          </a:p>
        </p:txBody>
      </p:sp>
      <p:sp>
        <p:nvSpPr>
          <p:cNvPr id="31" name="圆角矩形 30"/>
          <p:cNvSpPr/>
          <p:nvPr/>
        </p:nvSpPr>
        <p:spPr bwMode="auto">
          <a:xfrm>
            <a:off x="748880" y="1766528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36627" y="2440040"/>
            <a:ext cx="413206" cy="394327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487614" y="1505263"/>
            <a:ext cx="435442" cy="4354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51" grpId="0" animBg="1"/>
      <p:bldP spid="31" grpId="0" animBg="1"/>
      <p:bldP spid="38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5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实时更新停用</a:t>
            </a:r>
            <a:r>
              <a:rPr lang="en-US" altLang="zh-CN" sz="3600" dirty="0"/>
              <a:t>/</a:t>
            </a:r>
            <a:r>
              <a:rPr lang="zh-CN" altLang="en-US" sz="3600" dirty="0"/>
              <a:t>专用词表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为了使实现尽可能简单，停用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专用词表依然使用文件来保存。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专用词表又分为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 search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前端画面直接更新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的词表文件，代码中在使用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分词前先调用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类中的共通方法，获取词表文件的更新时间，如发生变化，则重新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的中文分词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插件通过配置词表文件在启动时加载专用词和停用词，如有更新则需要重启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。好在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还提供了另一种动态更新词表的方法，调用外部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服务监听外部词表是否变化，如有变化则进行更新（默认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分钟监听一次）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需要监听的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服务，外部词表设置为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的词表即可。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6E5F4-BA82-4890-88B1-48B829AB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8" y="3910091"/>
            <a:ext cx="6485182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13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目前只实现了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启动时的批量问答对导入和通过画面逐条追加问答对的简单功能。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通过画面上传文件的批量问答对导入暂未实现。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通过前端画面调用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发布的追加问答对的服务，后端得到前端画面的输入值后再调用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的接口插入问答对。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9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07695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效果展示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7CAAA2-2E23-4E48-9552-9F14C8F4CFE7}"/>
              </a:ext>
            </a:extLst>
          </p:cNvPr>
          <p:cNvSpPr txBox="1"/>
          <p:nvPr/>
        </p:nvSpPr>
        <p:spPr>
          <a:xfrm>
            <a:off x="4870614" y="2969926"/>
            <a:ext cx="83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hlinkClick r:id="rId3"/>
              </a:rPr>
              <a:t>可以访问以下网址体验  布署代码可能与实际提交代码略有出入</a:t>
            </a:r>
            <a:endParaRPr lang="en-US" altLang="zh-CN" sz="2000" dirty="0">
              <a:hlinkClick r:id="rId3"/>
            </a:endParaRPr>
          </a:p>
          <a:p>
            <a:r>
              <a:rPr lang="en-US" altLang="zh-CN" sz="2000" dirty="0">
                <a:hlinkClick r:id="rId3"/>
              </a:rPr>
              <a:t>http://139.196.89.127:8080/dist/#/QA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160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  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02F4EC6-073D-4F68-B6E3-4B5F63E3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2" y="1123696"/>
            <a:ext cx="10399069" cy="5548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FA72499-8436-487A-8873-9E8DC40C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1" y="1233305"/>
            <a:ext cx="10682553" cy="57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4DD2FAB-68F1-40AD-9586-24823699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1" y="1129258"/>
            <a:ext cx="9249762" cy="41782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35E5C3-57B0-4BEF-8EF4-B6A079BA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998" y="1734521"/>
            <a:ext cx="2568646" cy="35729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279EF4-072D-453B-A11D-330C9AA74872}"/>
              </a:ext>
            </a:extLst>
          </p:cNvPr>
          <p:cNvSpPr/>
          <p:nvPr/>
        </p:nvSpPr>
        <p:spPr>
          <a:xfrm>
            <a:off x="4012707" y="2334827"/>
            <a:ext cx="736846" cy="221942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672784-DE4E-49A8-B2CE-1EF10ED44C1C}"/>
              </a:ext>
            </a:extLst>
          </p:cNvPr>
          <p:cNvSpPr/>
          <p:nvPr/>
        </p:nvSpPr>
        <p:spPr>
          <a:xfrm>
            <a:off x="9763125" y="4991100"/>
            <a:ext cx="695325" cy="31641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5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删除停用词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B264532-C214-49DE-B4E1-2B362C83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0" y="1254639"/>
            <a:ext cx="9461431" cy="42583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B69158-041E-4AF2-946B-1885527F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872" y="2396183"/>
            <a:ext cx="1920406" cy="31168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3A04BA-0C06-4563-B681-95626B0672E5}"/>
              </a:ext>
            </a:extLst>
          </p:cNvPr>
          <p:cNvSpPr/>
          <p:nvPr/>
        </p:nvSpPr>
        <p:spPr>
          <a:xfrm>
            <a:off x="4267200" y="2486025"/>
            <a:ext cx="695325" cy="2667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030F1-168F-4172-B806-B695123A3C54}"/>
              </a:ext>
            </a:extLst>
          </p:cNvPr>
          <p:cNvSpPr/>
          <p:nvPr/>
        </p:nvSpPr>
        <p:spPr>
          <a:xfrm>
            <a:off x="10025872" y="5353050"/>
            <a:ext cx="1061228" cy="159983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77CCE2-B5B0-4FB8-B6B6-C65FBAAB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5" y="1004558"/>
            <a:ext cx="10927295" cy="24044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59947C-6C52-465D-AE3C-6A1713F3E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3" y="3462872"/>
            <a:ext cx="10381961" cy="33068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E8B46D-4273-4EA2-B437-2DFF38CBA1B0}"/>
              </a:ext>
            </a:extLst>
          </p:cNvPr>
          <p:cNvSpPr/>
          <p:nvPr/>
        </p:nvSpPr>
        <p:spPr>
          <a:xfrm>
            <a:off x="4562475" y="2438400"/>
            <a:ext cx="1104900" cy="54292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F26963-B7A2-48F3-9DC9-263528647A4D}"/>
              </a:ext>
            </a:extLst>
          </p:cNvPr>
          <p:cNvSpPr/>
          <p:nvPr/>
        </p:nvSpPr>
        <p:spPr>
          <a:xfrm>
            <a:off x="1209675" y="5362575"/>
            <a:ext cx="9248775" cy="20955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评测指标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评测指标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最终选用老师提供的测试集，以输入问题与最高匹配度的问题（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条）来计算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2F34F-3A30-4B68-82EB-3E3A6A6B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63" y="1909314"/>
            <a:ext cx="4564776" cy="136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81BAD-ACDD-49BF-ACE1-B735AEFC7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63" y="3273412"/>
            <a:ext cx="6576630" cy="16994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4FFD5C-3B57-4503-8A45-A6377F1746AF}"/>
              </a:ext>
            </a:extLst>
          </p:cNvPr>
          <p:cNvSpPr txBox="1"/>
          <p:nvPr/>
        </p:nvSpPr>
        <p:spPr>
          <a:xfrm>
            <a:off x="1051863" y="4972819"/>
            <a:ext cx="6576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 = BP</a:t>
            </a:r>
            <a:r>
              <a:rPr lang="zh-CN" altLang="en-US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28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FA9897C-FFFB-483F-82E4-D6038ADF5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044192"/>
              </p:ext>
            </p:extLst>
          </p:nvPr>
        </p:nvGraphicFramePr>
        <p:xfrm>
          <a:off x="8273881" y="429079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Worksheet" showAsIcon="1" r:id="rId6" imgW="914400" imgH="792417" progId="Excel.Sheet.12">
                  <p:embed/>
                </p:oleObj>
              </mc:Choice>
              <mc:Fallback>
                <p:oleObj name="Worksheet" showAsIcon="1" r:id="rId6" imgW="914400" imgH="7924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3881" y="429079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0007001-EBBF-4D42-AE20-805045ADC7FB}"/>
              </a:ext>
            </a:extLst>
          </p:cNvPr>
          <p:cNvSpPr txBox="1"/>
          <p:nvPr/>
        </p:nvSpPr>
        <p:spPr>
          <a:xfrm>
            <a:off x="9143759" y="4590968"/>
            <a:ext cx="228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测试指标结果明细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13F2EF-8654-48CC-95E2-C7BD85F7BAA0}"/>
              </a:ext>
            </a:extLst>
          </p:cNvPr>
          <p:cNvSpPr txBox="1"/>
          <p:nvPr/>
        </p:nvSpPr>
        <p:spPr>
          <a:xfrm>
            <a:off x="8176070" y="2194137"/>
            <a:ext cx="3107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最终选定通过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选取匹配度最高的前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条，再通过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进行重排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AVG_TIME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0.25s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AVG_SCORE(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sim+BLEU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1.73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F51CC5-84B6-4C52-BF5B-FF3C7E6053C5}"/>
              </a:ext>
            </a:extLst>
          </p:cNvPr>
          <p:cNvSpPr txBox="1"/>
          <p:nvPr/>
        </p:nvSpPr>
        <p:spPr>
          <a:xfrm>
            <a:off x="1046622" y="5522671"/>
            <a:ext cx="840809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 = 0.3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vec_cosin_sim+0.2*length_sim+0.3*keyword_sim+0.2*inverse score</a:t>
            </a:r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5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连接符 71"/>
          <p:cNvCxnSpPr/>
          <p:nvPr/>
        </p:nvCxnSpPr>
        <p:spPr>
          <a:xfrm flipV="1">
            <a:off x="4105610" y="2885781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</p:cNvCxnSpPr>
          <p:nvPr/>
        </p:nvCxnSpPr>
        <p:spPr>
          <a:xfrm>
            <a:off x="0" y="3309702"/>
            <a:ext cx="12126897" cy="3168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33"/>
          <p:cNvSpPr txBox="1"/>
          <p:nvPr/>
        </p:nvSpPr>
        <p:spPr>
          <a:xfrm>
            <a:off x="3146736" y="1556122"/>
            <a:ext cx="220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21" name="圆角矩形 120"/>
          <p:cNvSpPr/>
          <p:nvPr/>
        </p:nvSpPr>
        <p:spPr bwMode="auto">
          <a:xfrm>
            <a:off x="3852466" y="2449631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1037095" y="2885781"/>
            <a:ext cx="1480062" cy="76919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文本框 5"/>
          <p:cNvSpPr txBox="1"/>
          <p:nvPr/>
        </p:nvSpPr>
        <p:spPr>
          <a:xfrm>
            <a:off x="1064804" y="2915821"/>
            <a:ext cx="1480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32" name="直接连接符 131"/>
          <p:cNvCxnSpPr/>
          <p:nvPr/>
        </p:nvCxnSpPr>
        <p:spPr>
          <a:xfrm flipV="1">
            <a:off x="5458327" y="334232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121"/>
          <p:cNvSpPr/>
          <p:nvPr/>
        </p:nvSpPr>
        <p:spPr bwMode="auto">
          <a:xfrm>
            <a:off x="5165551" y="3648690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V="1">
            <a:off x="6923526" y="288578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圆角矩形 122"/>
          <p:cNvSpPr/>
          <p:nvPr/>
        </p:nvSpPr>
        <p:spPr bwMode="auto">
          <a:xfrm>
            <a:off x="6636028" y="2358606"/>
            <a:ext cx="584924" cy="58492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8314176" y="3309702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flipV="1">
            <a:off x="9929133" y="2899153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圆角矩形 127"/>
          <p:cNvSpPr/>
          <p:nvPr/>
        </p:nvSpPr>
        <p:spPr bwMode="auto">
          <a:xfrm>
            <a:off x="9667868" y="2465596"/>
            <a:ext cx="522530" cy="52253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6" name="圆角矩形 135"/>
          <p:cNvSpPr/>
          <p:nvPr/>
        </p:nvSpPr>
        <p:spPr bwMode="auto">
          <a:xfrm>
            <a:off x="8012210" y="3654977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7" name="文本框 33"/>
          <p:cNvSpPr txBox="1"/>
          <p:nvPr/>
        </p:nvSpPr>
        <p:spPr>
          <a:xfrm>
            <a:off x="4669646" y="4466962"/>
            <a:ext cx="283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功能说明</a:t>
            </a:r>
          </a:p>
        </p:txBody>
      </p:sp>
      <p:sp>
        <p:nvSpPr>
          <p:cNvPr id="141" name="文本框 33"/>
          <p:cNvSpPr txBox="1"/>
          <p:nvPr/>
        </p:nvSpPr>
        <p:spPr>
          <a:xfrm>
            <a:off x="6086703" y="1556122"/>
            <a:ext cx="197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效果展示</a:t>
            </a:r>
          </a:p>
        </p:txBody>
      </p:sp>
      <p:sp>
        <p:nvSpPr>
          <p:cNvPr id="145" name="文本框 33"/>
          <p:cNvSpPr txBox="1"/>
          <p:nvPr/>
        </p:nvSpPr>
        <p:spPr>
          <a:xfrm>
            <a:off x="7502694" y="4466962"/>
            <a:ext cx="174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评测指标</a:t>
            </a:r>
          </a:p>
        </p:txBody>
      </p:sp>
      <p:sp>
        <p:nvSpPr>
          <p:cNvPr id="147" name="文本框 27"/>
          <p:cNvSpPr txBox="1"/>
          <p:nvPr/>
        </p:nvSpPr>
        <p:spPr>
          <a:xfrm>
            <a:off x="3916911" y="250798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27"/>
          <p:cNvSpPr txBox="1"/>
          <p:nvPr/>
        </p:nvSpPr>
        <p:spPr>
          <a:xfrm>
            <a:off x="5242972" y="3728528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27"/>
          <p:cNvSpPr txBox="1"/>
          <p:nvPr/>
        </p:nvSpPr>
        <p:spPr>
          <a:xfrm>
            <a:off x="6699133" y="2400469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27"/>
          <p:cNvSpPr txBox="1"/>
          <p:nvPr/>
        </p:nvSpPr>
        <p:spPr>
          <a:xfrm>
            <a:off x="8086847" y="3739853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27"/>
          <p:cNvSpPr txBox="1"/>
          <p:nvPr/>
        </p:nvSpPr>
        <p:spPr>
          <a:xfrm>
            <a:off x="9719625" y="247734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>
            <a:extLst>
              <a:ext uri="{FF2B5EF4-FFF2-40B4-BE49-F238E27FC236}">
                <a16:creationId xmlns:a16="http://schemas.microsoft.com/office/drawing/2014/main" id="{14DEBC20-C0D8-4837-8442-398629BAC1C3}"/>
              </a:ext>
            </a:extLst>
          </p:cNvPr>
          <p:cNvSpPr txBox="1"/>
          <p:nvPr/>
        </p:nvSpPr>
        <p:spPr>
          <a:xfrm>
            <a:off x="9472745" y="1557616"/>
            <a:ext cx="91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9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50"/>
                            </p:stCondLst>
                            <p:childTnLst>
                              <p:par>
                                <p:cTn id="5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50"/>
                            </p:stCondLst>
                            <p:childTnLst>
                              <p:par>
                                <p:cTn id="8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2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4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950"/>
                            </p:stCondLst>
                            <p:childTnLst>
                              <p:par>
                                <p:cTn id="10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85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1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350"/>
                            </p:stCondLst>
                            <p:childTnLst>
                              <p:par>
                                <p:cTn id="1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21" grpId="0" animBg="1"/>
      <p:bldP spid="78" grpId="0" animBg="1"/>
      <p:bldP spid="104" grpId="0"/>
      <p:bldP spid="122" grpId="0" animBg="1"/>
      <p:bldP spid="123" grpId="0" animBg="1"/>
      <p:bldP spid="128" grpId="0" animBg="1"/>
      <p:bldP spid="136" grpId="0" animBg="1"/>
      <p:bldP spid="137" grpId="0"/>
      <p:bldP spid="141" grpId="0"/>
      <p:bldP spid="145" grpId="0"/>
      <p:bldP spid="147" grpId="0"/>
      <p:bldP spid="148" grpId="0"/>
      <p:bldP spid="149" grpId="0"/>
      <p:bldP spid="150" grpId="0"/>
      <p:bldP spid="151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人员分工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2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人员分工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王磊：数据清洗，前端，后端，检索式，生成式，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高小林：爬虫，数据清洗，检索式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林佳伟：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邵云卿：数据清洗，生成式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代码可以分享，大家共同进步。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3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42746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赏</a:t>
            </a:r>
          </a:p>
        </p:txBody>
      </p:sp>
      <p:grpSp>
        <p:nvGrpSpPr>
          <p:cNvPr id="215" name="组合 214"/>
          <p:cNvGrpSpPr/>
          <p:nvPr/>
        </p:nvGrpSpPr>
        <p:grpSpPr>
          <a:xfrm>
            <a:off x="7319341" y="1755545"/>
            <a:ext cx="951570" cy="3689435"/>
            <a:chOff x="1089894" y="2049041"/>
            <a:chExt cx="951570" cy="3689435"/>
          </a:xfrm>
        </p:grpSpPr>
        <p:sp>
          <p:nvSpPr>
            <p:cNvPr id="216" name="椭圆 215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7" name="矩形 216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596745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</a:p>
        </p:txBody>
      </p:sp>
      <p:grpSp>
        <p:nvGrpSpPr>
          <p:cNvPr id="211" name="组合 210"/>
          <p:cNvGrpSpPr/>
          <p:nvPr/>
        </p:nvGrpSpPr>
        <p:grpSpPr>
          <a:xfrm>
            <a:off x="5725981" y="1755545"/>
            <a:ext cx="951570" cy="3689435"/>
            <a:chOff x="1089894" y="2049041"/>
            <a:chExt cx="951570" cy="3689435"/>
          </a:xfrm>
        </p:grpSpPr>
        <p:sp>
          <p:nvSpPr>
            <p:cNvPr id="212" name="椭圆 211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3" name="矩形 212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TextBox 205"/>
          <p:cNvSpPr txBox="1"/>
          <p:nvPr/>
        </p:nvSpPr>
        <p:spPr>
          <a:xfrm>
            <a:off x="4393146" y="227229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207" name="组合 206"/>
          <p:cNvGrpSpPr/>
          <p:nvPr/>
        </p:nvGrpSpPr>
        <p:grpSpPr>
          <a:xfrm>
            <a:off x="4056421" y="1755545"/>
            <a:ext cx="951570" cy="3689435"/>
            <a:chOff x="1089894" y="2049041"/>
            <a:chExt cx="951570" cy="3689435"/>
          </a:xfrm>
        </p:grpSpPr>
        <p:sp>
          <p:nvSpPr>
            <p:cNvPr id="208" name="椭圆 207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9" name="矩形 208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26522" y="22913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2408847" y="1755545"/>
            <a:ext cx="951570" cy="3689435"/>
            <a:chOff x="1089894" y="2049041"/>
            <a:chExt cx="951570" cy="3689435"/>
          </a:xfrm>
        </p:grpSpPr>
        <p:sp>
          <p:nvSpPr>
            <p:cNvPr id="154" name="椭圆 153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5" name="矩形 154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9079573" y="2797762"/>
            <a:ext cx="759125" cy="179563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33"/>
          <p:cNvSpPr txBox="1"/>
          <p:nvPr/>
        </p:nvSpPr>
        <p:spPr>
          <a:xfrm>
            <a:off x="4186856" y="4430973"/>
            <a:ext cx="380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THANKS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0" grpId="0"/>
      <p:bldP spid="206" grpId="0"/>
      <p:bldP spid="2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12267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系统架构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云形 31">
            <a:extLst>
              <a:ext uri="{FF2B5EF4-FFF2-40B4-BE49-F238E27FC236}">
                <a16:creationId xmlns:a16="http://schemas.microsoft.com/office/drawing/2014/main" id="{B3FBBB2A-5D70-47C1-B0C3-6D8C026483F2}"/>
              </a:ext>
            </a:extLst>
          </p:cNvPr>
          <p:cNvSpPr/>
          <p:nvPr/>
        </p:nvSpPr>
        <p:spPr>
          <a:xfrm>
            <a:off x="1411550" y="887767"/>
            <a:ext cx="10511161" cy="549527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5"/>
          <p:cNvSpPr txBox="1"/>
          <p:nvPr/>
        </p:nvSpPr>
        <p:spPr>
          <a:xfrm>
            <a:off x="824493" y="168474"/>
            <a:ext cx="236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4" name="矩形 23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0" name="矩形 2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笑脸 30">
            <a:extLst>
              <a:ext uri="{FF2B5EF4-FFF2-40B4-BE49-F238E27FC236}">
                <a16:creationId xmlns:a16="http://schemas.microsoft.com/office/drawing/2014/main" id="{5384AC47-4159-496A-9980-EB6558C85B4A}"/>
              </a:ext>
            </a:extLst>
          </p:cNvPr>
          <p:cNvSpPr/>
          <p:nvPr/>
        </p:nvSpPr>
        <p:spPr>
          <a:xfrm>
            <a:off x="307305" y="1809750"/>
            <a:ext cx="697851" cy="720338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7FAF38E-38E4-4C51-85C6-4F3301DA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72" y="2832657"/>
            <a:ext cx="4948934" cy="25686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FDAF09D-9BCB-40D1-8AF2-43DD4367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149" y="1480134"/>
            <a:ext cx="789295" cy="78929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32D9BFC-AD53-44B4-8F4A-CBB76D6D1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742" y="2171129"/>
            <a:ext cx="958013" cy="63803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4A01878-A715-4AD0-86FB-4A944B293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854" y="1468178"/>
            <a:ext cx="1300928" cy="58424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093E72B-7D22-4D13-B347-2DB2DF046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326" y="2045963"/>
            <a:ext cx="1283985" cy="722693"/>
          </a:xfrm>
          <a:prstGeom prst="rect">
            <a:avLst/>
          </a:prstGeom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627EB5B-A966-4FDC-9624-601DB715BDCC}"/>
              </a:ext>
            </a:extLst>
          </p:cNvPr>
          <p:cNvCxnSpPr>
            <a:cxnSpLocks/>
          </p:cNvCxnSpPr>
          <p:nvPr/>
        </p:nvCxnSpPr>
        <p:spPr>
          <a:xfrm>
            <a:off x="5131415" y="2308006"/>
            <a:ext cx="713408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27F74DB-0730-44E1-8B35-2FF728CA4CCE}"/>
              </a:ext>
            </a:extLst>
          </p:cNvPr>
          <p:cNvCxnSpPr>
            <a:cxnSpLocks/>
          </p:cNvCxnSpPr>
          <p:nvPr/>
        </p:nvCxnSpPr>
        <p:spPr>
          <a:xfrm>
            <a:off x="7317470" y="2303083"/>
            <a:ext cx="66996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0E14519-AB60-43B5-B524-897B804F58C7}"/>
              </a:ext>
            </a:extLst>
          </p:cNvPr>
          <p:cNvCxnSpPr>
            <a:cxnSpLocks/>
            <a:stCxn id="31" idx="6"/>
            <a:endCxn id="52" idx="1"/>
          </p:cNvCxnSpPr>
          <p:nvPr/>
        </p:nvCxnSpPr>
        <p:spPr>
          <a:xfrm>
            <a:off x="1005156" y="2169919"/>
            <a:ext cx="2878497" cy="13741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AC2D486-E4F0-425D-865E-23E4EB5F4240}"/>
              </a:ext>
            </a:extLst>
          </p:cNvPr>
          <p:cNvSpPr txBox="1"/>
          <p:nvPr/>
        </p:nvSpPr>
        <p:spPr>
          <a:xfrm>
            <a:off x="1486055" y="1879436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D3C15BD-0504-49BF-9E83-40B60C9AFB3B}"/>
              </a:ext>
            </a:extLst>
          </p:cNvPr>
          <p:cNvSpPr txBox="1"/>
          <p:nvPr/>
        </p:nvSpPr>
        <p:spPr>
          <a:xfrm>
            <a:off x="5108481" y="1951507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8251D81-4F96-4982-8B5D-BF9B2BC6A36D}"/>
              </a:ext>
            </a:extLst>
          </p:cNvPr>
          <p:cNvSpPr txBox="1"/>
          <p:nvPr/>
        </p:nvSpPr>
        <p:spPr>
          <a:xfrm>
            <a:off x="7227472" y="1956563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D243627-8F03-4A6D-A878-805D8F410619}"/>
              </a:ext>
            </a:extLst>
          </p:cNvPr>
          <p:cNvSpPr txBox="1"/>
          <p:nvPr/>
        </p:nvSpPr>
        <p:spPr>
          <a:xfrm>
            <a:off x="430165" y="2530088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3705CE-3D7D-48E2-805F-A9D960E913EB}"/>
              </a:ext>
            </a:extLst>
          </p:cNvPr>
          <p:cNvGrpSpPr/>
          <p:nvPr/>
        </p:nvGrpSpPr>
        <p:grpSpPr>
          <a:xfrm>
            <a:off x="7987430" y="1669009"/>
            <a:ext cx="1234531" cy="1149527"/>
            <a:chOff x="9815776" y="2490633"/>
            <a:chExt cx="1052505" cy="1066484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6CBC570-1C5C-4756-8BFD-64A5C64C6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4879"/>
            <a:stretch/>
          </p:blipFill>
          <p:spPr>
            <a:xfrm>
              <a:off x="9815776" y="2571836"/>
              <a:ext cx="963087" cy="985281"/>
            </a:xfrm>
            <a:prstGeom prst="rect">
              <a:avLst/>
            </a:prstGeom>
          </p:spPr>
        </p:pic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C9F362EB-9A86-4B01-83DA-8E9B902A2B98}"/>
                </a:ext>
              </a:extLst>
            </p:cNvPr>
            <p:cNvSpPr/>
            <p:nvPr/>
          </p:nvSpPr>
          <p:spPr>
            <a:xfrm>
              <a:off x="9847535" y="2490633"/>
              <a:ext cx="1020746" cy="102074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1961"/>
              </a:schemeClr>
            </a:solidFill>
            <a:ln w="3175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06D5809-E29E-4EBA-9C6A-C322D989B44C}"/>
              </a:ext>
            </a:extLst>
          </p:cNvPr>
          <p:cNvSpPr/>
          <p:nvPr/>
        </p:nvSpPr>
        <p:spPr>
          <a:xfrm>
            <a:off x="3883653" y="1558153"/>
            <a:ext cx="1235903" cy="125101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1961"/>
            </a:schemeClr>
          </a:solidFill>
          <a:ln w="317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4DE043-03E2-4B88-AC96-A2003DEABE1F}"/>
              </a:ext>
            </a:extLst>
          </p:cNvPr>
          <p:cNvSpPr/>
          <p:nvPr/>
        </p:nvSpPr>
        <p:spPr>
          <a:xfrm>
            <a:off x="5844823" y="1427668"/>
            <a:ext cx="1411550" cy="1384781"/>
          </a:xfrm>
          <a:prstGeom prst="roundRect">
            <a:avLst/>
          </a:prstGeom>
          <a:solidFill>
            <a:srgbClr val="66CCFF">
              <a:alpha val="41961"/>
            </a:srgbClr>
          </a:solidFill>
          <a:ln w="31750">
            <a:solidFill>
              <a:srgbClr val="336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4459B-813A-43D5-BD91-41D213DE41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15" y="5409947"/>
            <a:ext cx="2174325" cy="650373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CEC3BF63-10C1-4378-AC47-24100DA3A50A}"/>
              </a:ext>
            </a:extLst>
          </p:cNvPr>
          <p:cNvSpPr txBox="1"/>
          <p:nvPr/>
        </p:nvSpPr>
        <p:spPr>
          <a:xfrm>
            <a:off x="8024682" y="1425010"/>
            <a:ext cx="1408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042B038-9F96-41D4-A258-0839C69246A8}"/>
              </a:ext>
            </a:extLst>
          </p:cNvPr>
          <p:cNvSpPr txBox="1"/>
          <p:nvPr/>
        </p:nvSpPr>
        <p:spPr>
          <a:xfrm>
            <a:off x="5801664" y="1201749"/>
            <a:ext cx="1383118" cy="25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3BB9FB-ABCD-44A3-AE15-1FADFAB965D8}"/>
              </a:ext>
            </a:extLst>
          </p:cNvPr>
          <p:cNvSpPr txBox="1"/>
          <p:nvPr/>
        </p:nvSpPr>
        <p:spPr>
          <a:xfrm>
            <a:off x="3768716" y="1385171"/>
            <a:ext cx="1517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48924" y="2406742"/>
            <a:ext cx="2977072" cy="2977072"/>
            <a:chOff x="6848924" y="2406742"/>
            <a:chExt cx="2977072" cy="2977072"/>
          </a:xfrm>
        </p:grpSpPr>
        <p:grpSp>
          <p:nvGrpSpPr>
            <p:cNvPr id="2" name="组合 1"/>
            <p:cNvGrpSpPr/>
            <p:nvPr/>
          </p:nvGrpSpPr>
          <p:grpSpPr>
            <a:xfrm>
              <a:off x="6848924" y="2406742"/>
              <a:ext cx="2977072" cy="2977072"/>
              <a:chOff x="4005943" y="1516285"/>
              <a:chExt cx="3600001" cy="3600001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909458" y="2409372"/>
                <a:ext cx="1799770" cy="17997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5842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" name="图表 4"/>
              <p:cNvGraphicFramePr/>
              <p:nvPr/>
            </p:nvGraphicFramePr>
            <p:xfrm>
              <a:off x="4005943" y="1516285"/>
              <a:ext cx="3600001" cy="36000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6" name="组合 5"/>
            <p:cNvGrpSpPr/>
            <p:nvPr/>
          </p:nvGrpSpPr>
          <p:grpSpPr>
            <a:xfrm>
              <a:off x="7093857" y="3316989"/>
              <a:ext cx="273133" cy="263874"/>
              <a:chOff x="549275" y="533400"/>
              <a:chExt cx="561975" cy="542926"/>
            </a:xfrm>
          </p:grpSpPr>
          <p:sp>
            <p:nvSpPr>
              <p:cNvPr id="7" name="Freeform 16"/>
              <p:cNvSpPr>
                <a:spLocks noEditPoints="1"/>
              </p:cNvSpPr>
              <p:nvPr/>
            </p:nvSpPr>
            <p:spPr bwMode="auto">
              <a:xfrm>
                <a:off x="549275" y="649288"/>
                <a:ext cx="463550" cy="427038"/>
              </a:xfrm>
              <a:custGeom>
                <a:avLst/>
                <a:gdLst>
                  <a:gd name="T0" fmla="*/ 149 w 165"/>
                  <a:gd name="T1" fmla="*/ 38 h 152"/>
                  <a:gd name="T2" fmla="*/ 147 w 165"/>
                  <a:gd name="T3" fmla="*/ 34 h 152"/>
                  <a:gd name="T4" fmla="*/ 137 w 165"/>
                  <a:gd name="T5" fmla="*/ 22 h 152"/>
                  <a:gd name="T6" fmla="*/ 125 w 165"/>
                  <a:gd name="T7" fmla="*/ 12 h 152"/>
                  <a:gd name="T8" fmla="*/ 121 w 165"/>
                  <a:gd name="T9" fmla="*/ 10 h 152"/>
                  <a:gd name="T10" fmla="*/ 118 w 165"/>
                  <a:gd name="T11" fmla="*/ 8 h 152"/>
                  <a:gd name="T12" fmla="*/ 83 w 165"/>
                  <a:gd name="T13" fmla="*/ 0 h 152"/>
                  <a:gd name="T14" fmla="*/ 29 w 165"/>
                  <a:gd name="T15" fmla="*/ 22 h 152"/>
                  <a:gd name="T16" fmla="*/ 29 w 165"/>
                  <a:gd name="T17" fmla="*/ 130 h 152"/>
                  <a:gd name="T18" fmla="*/ 83 w 165"/>
                  <a:gd name="T19" fmla="*/ 152 h 152"/>
                  <a:gd name="T20" fmla="*/ 137 w 165"/>
                  <a:gd name="T21" fmla="*/ 130 h 152"/>
                  <a:gd name="T22" fmla="*/ 151 w 165"/>
                  <a:gd name="T23" fmla="*/ 41 h 152"/>
                  <a:gd name="T24" fmla="*/ 149 w 165"/>
                  <a:gd name="T25" fmla="*/ 38 h 152"/>
                  <a:gd name="T26" fmla="*/ 83 w 165"/>
                  <a:gd name="T27" fmla="*/ 32 h 152"/>
                  <a:gd name="T28" fmla="*/ 52 w 165"/>
                  <a:gd name="T29" fmla="*/ 45 h 152"/>
                  <a:gd name="T30" fmla="*/ 39 w 165"/>
                  <a:gd name="T31" fmla="*/ 76 h 152"/>
                  <a:gd name="T32" fmla="*/ 52 w 165"/>
                  <a:gd name="T33" fmla="*/ 107 h 152"/>
                  <a:gd name="T34" fmla="*/ 52 w 165"/>
                  <a:gd name="T35" fmla="*/ 113 h 152"/>
                  <a:gd name="T36" fmla="*/ 49 w 165"/>
                  <a:gd name="T37" fmla="*/ 114 h 152"/>
                  <a:gd name="T38" fmla="*/ 46 w 165"/>
                  <a:gd name="T39" fmla="*/ 113 h 152"/>
                  <a:gd name="T40" fmla="*/ 31 w 165"/>
                  <a:gd name="T41" fmla="*/ 76 h 152"/>
                  <a:gd name="T42" fmla="*/ 46 w 165"/>
                  <a:gd name="T43" fmla="*/ 39 h 152"/>
                  <a:gd name="T44" fmla="*/ 83 w 165"/>
                  <a:gd name="T45" fmla="*/ 24 h 152"/>
                  <a:gd name="T46" fmla="*/ 87 w 165"/>
                  <a:gd name="T47" fmla="*/ 28 h 152"/>
                  <a:gd name="T48" fmla="*/ 83 w 165"/>
                  <a:gd name="T4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52">
                    <a:moveTo>
                      <a:pt x="149" y="38"/>
                    </a:moveTo>
                    <a:cubicBezTo>
                      <a:pt x="148" y="37"/>
                      <a:pt x="147" y="35"/>
                      <a:pt x="147" y="34"/>
                    </a:cubicBezTo>
                    <a:cubicBezTo>
                      <a:pt x="144" y="30"/>
                      <a:pt x="141" y="26"/>
                      <a:pt x="137" y="22"/>
                    </a:cubicBezTo>
                    <a:cubicBezTo>
                      <a:pt x="133" y="18"/>
                      <a:pt x="129" y="15"/>
                      <a:pt x="125" y="12"/>
                    </a:cubicBezTo>
                    <a:cubicBezTo>
                      <a:pt x="124" y="12"/>
                      <a:pt x="122" y="11"/>
                      <a:pt x="121" y="10"/>
                    </a:cubicBezTo>
                    <a:cubicBezTo>
                      <a:pt x="120" y="9"/>
                      <a:pt x="119" y="9"/>
                      <a:pt x="118" y="8"/>
                    </a:cubicBezTo>
                    <a:cubicBezTo>
                      <a:pt x="107" y="3"/>
                      <a:pt x="95" y="0"/>
                      <a:pt x="83" y="0"/>
                    </a:cubicBezTo>
                    <a:cubicBezTo>
                      <a:pt x="63" y="0"/>
                      <a:pt x="44" y="8"/>
                      <a:pt x="29" y="22"/>
                    </a:cubicBezTo>
                    <a:cubicBezTo>
                      <a:pt x="0" y="52"/>
                      <a:pt x="0" y="100"/>
                      <a:pt x="29" y="130"/>
                    </a:cubicBezTo>
                    <a:cubicBezTo>
                      <a:pt x="44" y="144"/>
                      <a:pt x="63" y="152"/>
                      <a:pt x="83" y="152"/>
                    </a:cubicBezTo>
                    <a:cubicBezTo>
                      <a:pt x="103" y="152"/>
                      <a:pt x="123" y="144"/>
                      <a:pt x="137" y="130"/>
                    </a:cubicBezTo>
                    <a:cubicBezTo>
                      <a:pt x="161" y="106"/>
                      <a:pt x="165" y="70"/>
                      <a:pt x="151" y="41"/>
                    </a:cubicBezTo>
                    <a:cubicBezTo>
                      <a:pt x="150" y="40"/>
                      <a:pt x="150" y="39"/>
                      <a:pt x="149" y="38"/>
                    </a:cubicBezTo>
                    <a:close/>
                    <a:moveTo>
                      <a:pt x="83" y="32"/>
                    </a:moveTo>
                    <a:cubicBezTo>
                      <a:pt x="71" y="32"/>
                      <a:pt x="60" y="36"/>
                      <a:pt x="52" y="45"/>
                    </a:cubicBezTo>
                    <a:cubicBezTo>
                      <a:pt x="44" y="53"/>
                      <a:pt x="39" y="64"/>
                      <a:pt x="39" y="76"/>
                    </a:cubicBezTo>
                    <a:cubicBezTo>
                      <a:pt x="39" y="88"/>
                      <a:pt x="44" y="99"/>
                      <a:pt x="52" y="107"/>
                    </a:cubicBezTo>
                    <a:cubicBezTo>
                      <a:pt x="54" y="109"/>
                      <a:pt x="54" y="111"/>
                      <a:pt x="52" y="113"/>
                    </a:cubicBezTo>
                    <a:cubicBezTo>
                      <a:pt x="51" y="113"/>
                      <a:pt x="50" y="114"/>
                      <a:pt x="49" y="114"/>
                    </a:cubicBezTo>
                    <a:cubicBezTo>
                      <a:pt x="48" y="114"/>
                      <a:pt x="47" y="113"/>
                      <a:pt x="46" y="113"/>
                    </a:cubicBezTo>
                    <a:cubicBezTo>
                      <a:pt x="37" y="103"/>
                      <a:pt x="31" y="90"/>
                      <a:pt x="31" y="76"/>
                    </a:cubicBezTo>
                    <a:cubicBezTo>
                      <a:pt x="31" y="62"/>
                      <a:pt x="37" y="49"/>
                      <a:pt x="46" y="39"/>
                    </a:cubicBezTo>
                    <a:cubicBezTo>
                      <a:pt x="56" y="29"/>
                      <a:pt x="69" y="24"/>
                      <a:pt x="83" y="24"/>
                    </a:cubicBezTo>
                    <a:cubicBezTo>
                      <a:pt x="85" y="24"/>
                      <a:pt x="87" y="26"/>
                      <a:pt x="87" y="28"/>
                    </a:cubicBezTo>
                    <a:cubicBezTo>
                      <a:pt x="87" y="30"/>
                      <a:pt x="85" y="32"/>
                      <a:pt x="83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17"/>
              <p:cNvSpPr/>
              <p:nvPr/>
            </p:nvSpPr>
            <p:spPr bwMode="auto">
              <a:xfrm>
                <a:off x="896938" y="623888"/>
                <a:ext cx="123825" cy="123825"/>
              </a:xfrm>
              <a:custGeom>
                <a:avLst/>
                <a:gdLst>
                  <a:gd name="T0" fmla="*/ 31 w 44"/>
                  <a:gd name="T1" fmla="*/ 19 h 44"/>
                  <a:gd name="T2" fmla="*/ 31 w 44"/>
                  <a:gd name="T3" fmla="*/ 19 h 44"/>
                  <a:gd name="T4" fmla="*/ 42 w 44"/>
                  <a:gd name="T5" fmla="*/ 8 h 44"/>
                  <a:gd name="T6" fmla="*/ 42 w 44"/>
                  <a:gd name="T7" fmla="*/ 2 h 44"/>
                  <a:gd name="T8" fmla="*/ 36 w 44"/>
                  <a:gd name="T9" fmla="*/ 2 h 44"/>
                  <a:gd name="T10" fmla="*/ 25 w 44"/>
                  <a:gd name="T11" fmla="*/ 13 h 44"/>
                  <a:gd name="T12" fmla="*/ 25 w 44"/>
                  <a:gd name="T13" fmla="*/ 13 h 44"/>
                  <a:gd name="T14" fmla="*/ 15 w 44"/>
                  <a:gd name="T15" fmla="*/ 2 h 44"/>
                  <a:gd name="T16" fmla="*/ 9 w 44"/>
                  <a:gd name="T17" fmla="*/ 2 h 44"/>
                  <a:gd name="T18" fmla="*/ 0 w 44"/>
                  <a:gd name="T19" fmla="*/ 11 h 44"/>
                  <a:gd name="T20" fmla="*/ 1 w 44"/>
                  <a:gd name="T21" fmla="*/ 12 h 44"/>
                  <a:gd name="T22" fmla="*/ 7 w 44"/>
                  <a:gd name="T23" fmla="*/ 16 h 44"/>
                  <a:gd name="T24" fmla="*/ 19 w 44"/>
                  <a:gd name="T25" fmla="*/ 26 h 44"/>
                  <a:gd name="T26" fmla="*/ 28 w 44"/>
                  <a:gd name="T27" fmla="*/ 37 h 44"/>
                  <a:gd name="T28" fmla="*/ 31 w 44"/>
                  <a:gd name="T29" fmla="*/ 41 h 44"/>
                  <a:gd name="T30" fmla="*/ 33 w 44"/>
                  <a:gd name="T31" fmla="*/ 44 h 44"/>
                  <a:gd name="T32" fmla="*/ 42 w 44"/>
                  <a:gd name="T33" fmla="*/ 35 h 44"/>
                  <a:gd name="T34" fmla="*/ 42 w 44"/>
                  <a:gd name="T35" fmla="*/ 29 h 44"/>
                  <a:gd name="T36" fmla="*/ 31 w 44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1" y="19"/>
                    </a:moveTo>
                    <a:cubicBezTo>
                      <a:pt x="31" y="19"/>
                      <a:pt x="31" y="19"/>
                      <a:pt x="31" y="1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4" y="6"/>
                      <a:pt x="44" y="4"/>
                      <a:pt x="42" y="2"/>
                    </a:cubicBezTo>
                    <a:cubicBezTo>
                      <a:pt x="40" y="0"/>
                      <a:pt x="38" y="0"/>
                      <a:pt x="36" y="2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0"/>
                      <a:pt x="10" y="0"/>
                      <a:pt x="9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3" y="13"/>
                      <a:pt x="5" y="14"/>
                      <a:pt x="7" y="16"/>
                    </a:cubicBezTo>
                    <a:cubicBezTo>
                      <a:pt x="11" y="19"/>
                      <a:pt x="15" y="22"/>
                      <a:pt x="19" y="26"/>
                    </a:cubicBezTo>
                    <a:cubicBezTo>
                      <a:pt x="22" y="29"/>
                      <a:pt x="26" y="33"/>
                      <a:pt x="28" y="37"/>
                    </a:cubicBezTo>
                    <a:cubicBezTo>
                      <a:pt x="29" y="39"/>
                      <a:pt x="30" y="40"/>
                      <a:pt x="31" y="41"/>
                    </a:cubicBezTo>
                    <a:cubicBezTo>
                      <a:pt x="31" y="42"/>
                      <a:pt x="32" y="43"/>
                      <a:pt x="33" y="44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4" y="34"/>
                      <a:pt x="44" y="31"/>
                      <a:pt x="42" y="29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18"/>
              <p:cNvSpPr/>
              <p:nvPr/>
            </p:nvSpPr>
            <p:spPr bwMode="auto">
              <a:xfrm>
                <a:off x="1041400" y="533400"/>
                <a:ext cx="69850" cy="69850"/>
              </a:xfrm>
              <a:custGeom>
                <a:avLst/>
                <a:gdLst>
                  <a:gd name="T0" fmla="*/ 4 w 25"/>
                  <a:gd name="T1" fmla="*/ 25 h 25"/>
                  <a:gd name="T2" fmla="*/ 7 w 25"/>
                  <a:gd name="T3" fmla="*/ 24 h 25"/>
                  <a:gd name="T4" fmla="*/ 23 w 25"/>
                  <a:gd name="T5" fmla="*/ 8 h 25"/>
                  <a:gd name="T6" fmla="*/ 23 w 25"/>
                  <a:gd name="T7" fmla="*/ 2 h 25"/>
                  <a:gd name="T8" fmla="*/ 17 w 25"/>
                  <a:gd name="T9" fmla="*/ 2 h 25"/>
                  <a:gd name="T10" fmla="*/ 1 w 25"/>
                  <a:gd name="T11" fmla="*/ 18 h 25"/>
                  <a:gd name="T12" fmla="*/ 1 w 25"/>
                  <a:gd name="T13" fmla="*/ 24 h 25"/>
                  <a:gd name="T14" fmla="*/ 4 w 25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4" y="25"/>
                    </a:moveTo>
                    <a:cubicBezTo>
                      <a:pt x="5" y="25"/>
                      <a:pt x="6" y="24"/>
                      <a:pt x="7" y="2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5" y="6"/>
                      <a:pt x="25" y="4"/>
                      <a:pt x="23" y="2"/>
                    </a:cubicBezTo>
                    <a:cubicBezTo>
                      <a:pt x="21" y="0"/>
                      <a:pt x="19" y="0"/>
                      <a:pt x="17" y="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2" y="24"/>
                      <a:pt x="3" y="25"/>
                      <a:pt x="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9"/>
              <p:cNvSpPr/>
              <p:nvPr/>
            </p:nvSpPr>
            <p:spPr bwMode="auto">
              <a:xfrm>
                <a:off x="1041400" y="625475"/>
                <a:ext cx="66675" cy="23813"/>
              </a:xfrm>
              <a:custGeom>
                <a:avLst/>
                <a:gdLst>
                  <a:gd name="T0" fmla="*/ 20 w 24"/>
                  <a:gd name="T1" fmla="*/ 0 h 8"/>
                  <a:gd name="T2" fmla="*/ 4 w 24"/>
                  <a:gd name="T3" fmla="*/ 0 h 8"/>
                  <a:gd name="T4" fmla="*/ 0 w 24"/>
                  <a:gd name="T5" fmla="*/ 4 h 8"/>
                  <a:gd name="T6" fmla="*/ 4 w 24"/>
                  <a:gd name="T7" fmla="*/ 8 h 8"/>
                  <a:gd name="T8" fmla="*/ 20 w 24"/>
                  <a:gd name="T9" fmla="*/ 8 h 8"/>
                  <a:gd name="T10" fmla="*/ 24 w 24"/>
                  <a:gd name="T11" fmla="*/ 4 h 8"/>
                  <a:gd name="T12" fmla="*/ 20 w 2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2" y="8"/>
                      <a:pt x="24" y="6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"/>
              <p:cNvSpPr/>
              <p:nvPr/>
            </p:nvSpPr>
            <p:spPr bwMode="auto">
              <a:xfrm>
                <a:off x="1041400" y="668338"/>
                <a:ext cx="69850" cy="58738"/>
              </a:xfrm>
              <a:custGeom>
                <a:avLst/>
                <a:gdLst>
                  <a:gd name="T0" fmla="*/ 7 w 25"/>
                  <a:gd name="T1" fmla="*/ 2 h 21"/>
                  <a:gd name="T2" fmla="*/ 1 w 25"/>
                  <a:gd name="T3" fmla="*/ 2 h 21"/>
                  <a:gd name="T4" fmla="*/ 2 w 25"/>
                  <a:gd name="T5" fmla="*/ 8 h 21"/>
                  <a:gd name="T6" fmla="*/ 18 w 25"/>
                  <a:gd name="T7" fmla="*/ 20 h 21"/>
                  <a:gd name="T8" fmla="*/ 20 w 25"/>
                  <a:gd name="T9" fmla="*/ 21 h 21"/>
                  <a:gd name="T10" fmla="*/ 23 w 25"/>
                  <a:gd name="T11" fmla="*/ 19 h 21"/>
                  <a:gd name="T12" fmla="*/ 23 w 25"/>
                  <a:gd name="T13" fmla="*/ 14 h 21"/>
                  <a:gd name="T14" fmla="*/ 7 w 25"/>
                  <a:gd name="T1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1">
                    <a:moveTo>
                      <a:pt x="7" y="2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1" y="21"/>
                      <a:pt x="23" y="20"/>
                      <a:pt x="23" y="19"/>
                    </a:cubicBezTo>
                    <a:cubicBezTo>
                      <a:pt x="25" y="17"/>
                      <a:pt x="24" y="15"/>
                      <a:pt x="23" y="14"/>
                    </a:cubicBez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"/>
              <p:cNvSpPr/>
              <p:nvPr/>
            </p:nvSpPr>
            <p:spPr bwMode="auto">
              <a:xfrm>
                <a:off x="995363" y="536575"/>
                <a:ext cx="23813" cy="66675"/>
              </a:xfrm>
              <a:custGeom>
                <a:avLst/>
                <a:gdLst>
                  <a:gd name="T0" fmla="*/ 4 w 8"/>
                  <a:gd name="T1" fmla="*/ 24 h 24"/>
                  <a:gd name="T2" fmla="*/ 8 w 8"/>
                  <a:gd name="T3" fmla="*/ 20 h 24"/>
                  <a:gd name="T4" fmla="*/ 8 w 8"/>
                  <a:gd name="T5" fmla="*/ 4 h 24"/>
                  <a:gd name="T6" fmla="*/ 4 w 8"/>
                  <a:gd name="T7" fmla="*/ 0 h 24"/>
                  <a:gd name="T8" fmla="*/ 0 w 8"/>
                  <a:gd name="T9" fmla="*/ 4 h 24"/>
                  <a:gd name="T10" fmla="*/ 0 w 8"/>
                  <a:gd name="T11" fmla="*/ 20 h 24"/>
                  <a:gd name="T12" fmla="*/ 4 w 8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4">
                    <a:moveTo>
                      <a:pt x="4" y="24"/>
                    </a:moveTo>
                    <a:cubicBezTo>
                      <a:pt x="6" y="24"/>
                      <a:pt x="8" y="22"/>
                      <a:pt x="8" y="2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2"/>
              <p:cNvSpPr/>
              <p:nvPr/>
            </p:nvSpPr>
            <p:spPr bwMode="auto">
              <a:xfrm>
                <a:off x="917575" y="533400"/>
                <a:ext cx="58738" cy="69850"/>
              </a:xfrm>
              <a:custGeom>
                <a:avLst/>
                <a:gdLst>
                  <a:gd name="T0" fmla="*/ 13 w 21"/>
                  <a:gd name="T1" fmla="*/ 23 h 25"/>
                  <a:gd name="T2" fmla="*/ 16 w 21"/>
                  <a:gd name="T3" fmla="*/ 25 h 25"/>
                  <a:gd name="T4" fmla="*/ 19 w 21"/>
                  <a:gd name="T5" fmla="*/ 24 h 25"/>
                  <a:gd name="T6" fmla="*/ 19 w 21"/>
                  <a:gd name="T7" fmla="*/ 18 h 25"/>
                  <a:gd name="T8" fmla="*/ 7 w 21"/>
                  <a:gd name="T9" fmla="*/ 2 h 25"/>
                  <a:gd name="T10" fmla="*/ 2 w 21"/>
                  <a:gd name="T11" fmla="*/ 2 h 25"/>
                  <a:gd name="T12" fmla="*/ 1 w 21"/>
                  <a:gd name="T13" fmla="*/ 7 h 25"/>
                  <a:gd name="T14" fmla="*/ 13 w 21"/>
                  <a:gd name="T1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5">
                    <a:moveTo>
                      <a:pt x="13" y="23"/>
                    </a:moveTo>
                    <a:cubicBezTo>
                      <a:pt x="14" y="24"/>
                      <a:pt x="15" y="25"/>
                      <a:pt x="16" y="25"/>
                    </a:cubicBezTo>
                    <a:cubicBezTo>
                      <a:pt x="17" y="25"/>
                      <a:pt x="18" y="25"/>
                      <a:pt x="19" y="24"/>
                    </a:cubicBezTo>
                    <a:cubicBezTo>
                      <a:pt x="20" y="23"/>
                      <a:pt x="21" y="20"/>
                      <a:pt x="19" y="18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9325124" y="3332990"/>
              <a:ext cx="245628" cy="245628"/>
            </a:xfrm>
            <a:custGeom>
              <a:avLst/>
              <a:gdLst>
                <a:gd name="T0" fmla="*/ 153 w 207"/>
                <a:gd name="T1" fmla="*/ 51 h 207"/>
                <a:gd name="T2" fmla="*/ 142 w 207"/>
                <a:gd name="T3" fmla="*/ 128 h 207"/>
                <a:gd name="T4" fmla="*/ 161 w 207"/>
                <a:gd name="T5" fmla="*/ 130 h 207"/>
                <a:gd name="T6" fmla="*/ 179 w 207"/>
                <a:gd name="T7" fmla="*/ 108 h 207"/>
                <a:gd name="T8" fmla="*/ 176 w 207"/>
                <a:gd name="T9" fmla="*/ 58 h 207"/>
                <a:gd name="T10" fmla="*/ 137 w 207"/>
                <a:gd name="T11" fmla="*/ 27 h 207"/>
                <a:gd name="T12" fmla="*/ 76 w 207"/>
                <a:gd name="T13" fmla="*/ 30 h 207"/>
                <a:gd name="T14" fmla="*/ 31 w 207"/>
                <a:gd name="T15" fmla="*/ 74 h 207"/>
                <a:gd name="T16" fmla="*/ 30 w 207"/>
                <a:gd name="T17" fmla="*/ 139 h 207"/>
                <a:gd name="T18" fmla="*/ 71 w 207"/>
                <a:gd name="T19" fmla="*/ 178 h 207"/>
                <a:gd name="T20" fmla="*/ 121 w 207"/>
                <a:gd name="T21" fmla="*/ 182 h 207"/>
                <a:gd name="T22" fmla="*/ 143 w 207"/>
                <a:gd name="T23" fmla="*/ 199 h 207"/>
                <a:gd name="T24" fmla="*/ 102 w 207"/>
                <a:gd name="T25" fmla="*/ 207 h 207"/>
                <a:gd name="T26" fmla="*/ 29 w 207"/>
                <a:gd name="T27" fmla="*/ 182 h 207"/>
                <a:gd name="T28" fmla="*/ 0 w 207"/>
                <a:gd name="T29" fmla="*/ 108 h 207"/>
                <a:gd name="T30" fmla="*/ 32 w 207"/>
                <a:gd name="T31" fmla="*/ 29 h 207"/>
                <a:gd name="T32" fmla="*/ 109 w 207"/>
                <a:gd name="T33" fmla="*/ 0 h 207"/>
                <a:gd name="T34" fmla="*/ 179 w 207"/>
                <a:gd name="T35" fmla="*/ 23 h 207"/>
                <a:gd name="T36" fmla="*/ 207 w 207"/>
                <a:gd name="T37" fmla="*/ 87 h 207"/>
                <a:gd name="T38" fmla="*/ 188 w 207"/>
                <a:gd name="T39" fmla="*/ 137 h 207"/>
                <a:gd name="T40" fmla="*/ 141 w 207"/>
                <a:gd name="T41" fmla="*/ 157 h 207"/>
                <a:gd name="T42" fmla="*/ 123 w 207"/>
                <a:gd name="T43" fmla="*/ 151 h 207"/>
                <a:gd name="T44" fmla="*/ 117 w 207"/>
                <a:gd name="T45" fmla="*/ 132 h 207"/>
                <a:gd name="T46" fmla="*/ 109 w 207"/>
                <a:gd name="T47" fmla="*/ 141 h 207"/>
                <a:gd name="T48" fmla="*/ 89 w 207"/>
                <a:gd name="T49" fmla="*/ 155 h 207"/>
                <a:gd name="T50" fmla="*/ 66 w 207"/>
                <a:gd name="T51" fmla="*/ 154 h 207"/>
                <a:gd name="T52" fmla="*/ 52 w 207"/>
                <a:gd name="T53" fmla="*/ 137 h 207"/>
                <a:gd name="T54" fmla="*/ 54 w 207"/>
                <a:gd name="T55" fmla="*/ 96 h 207"/>
                <a:gd name="T56" fmla="*/ 85 w 207"/>
                <a:gd name="T57" fmla="*/ 56 h 207"/>
                <a:gd name="T58" fmla="*/ 120 w 207"/>
                <a:gd name="T59" fmla="*/ 52 h 207"/>
                <a:gd name="T60" fmla="*/ 137 w 207"/>
                <a:gd name="T61" fmla="*/ 51 h 207"/>
                <a:gd name="T62" fmla="*/ 117 w 207"/>
                <a:gd name="T63" fmla="*/ 75 h 207"/>
                <a:gd name="T64" fmla="*/ 96 w 207"/>
                <a:gd name="T65" fmla="*/ 78 h 207"/>
                <a:gd name="T66" fmla="*/ 80 w 207"/>
                <a:gd name="T67" fmla="*/ 101 h 207"/>
                <a:gd name="T68" fmla="*/ 81 w 207"/>
                <a:gd name="T69" fmla="*/ 128 h 207"/>
                <a:gd name="T70" fmla="*/ 98 w 207"/>
                <a:gd name="T71" fmla="*/ 131 h 207"/>
                <a:gd name="T72" fmla="*/ 112 w 207"/>
                <a:gd name="T73" fmla="*/ 119 h 207"/>
                <a:gd name="T74" fmla="*/ 123 w 207"/>
                <a:gd name="T75" fmla="*/ 7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4"/>
            <p:cNvSpPr>
              <a:spLocks noEditPoints="1"/>
            </p:cNvSpPr>
            <p:nvPr/>
          </p:nvSpPr>
          <p:spPr bwMode="auto">
            <a:xfrm>
              <a:off x="7093857" y="4231545"/>
              <a:ext cx="261925" cy="260524"/>
            </a:xfrm>
            <a:custGeom>
              <a:avLst/>
              <a:gdLst>
                <a:gd name="T0" fmla="*/ 219 w 248"/>
                <a:gd name="T1" fmla="*/ 149 h 247"/>
                <a:gd name="T2" fmla="*/ 219 w 248"/>
                <a:gd name="T3" fmla="*/ 99 h 247"/>
                <a:gd name="T4" fmla="*/ 231 w 248"/>
                <a:gd name="T5" fmla="*/ 70 h 247"/>
                <a:gd name="T6" fmla="*/ 174 w 248"/>
                <a:gd name="T7" fmla="*/ 39 h 247"/>
                <a:gd name="T8" fmla="*/ 162 w 248"/>
                <a:gd name="T9" fmla="*/ 10 h 247"/>
                <a:gd name="T10" fmla="*/ 100 w 248"/>
                <a:gd name="T11" fmla="*/ 29 h 247"/>
                <a:gd name="T12" fmla="*/ 71 w 248"/>
                <a:gd name="T13" fmla="*/ 17 h 247"/>
                <a:gd name="T14" fmla="*/ 40 w 248"/>
                <a:gd name="T15" fmla="*/ 74 h 247"/>
                <a:gd name="T16" fmla="*/ 11 w 248"/>
                <a:gd name="T17" fmla="*/ 86 h 247"/>
                <a:gd name="T18" fmla="*/ 45 w 248"/>
                <a:gd name="T19" fmla="*/ 124 h 247"/>
                <a:gd name="T20" fmla="*/ 11 w 248"/>
                <a:gd name="T21" fmla="*/ 161 h 247"/>
                <a:gd name="T22" fmla="*/ 40 w 248"/>
                <a:gd name="T23" fmla="*/ 173 h 247"/>
                <a:gd name="T24" fmla="*/ 71 w 248"/>
                <a:gd name="T25" fmla="*/ 231 h 247"/>
                <a:gd name="T26" fmla="*/ 100 w 248"/>
                <a:gd name="T27" fmla="*/ 218 h 247"/>
                <a:gd name="T28" fmla="*/ 162 w 248"/>
                <a:gd name="T29" fmla="*/ 237 h 247"/>
                <a:gd name="T30" fmla="*/ 174 w 248"/>
                <a:gd name="T31" fmla="*/ 208 h 247"/>
                <a:gd name="T32" fmla="*/ 231 w 248"/>
                <a:gd name="T33" fmla="*/ 177 h 247"/>
                <a:gd name="T34" fmla="*/ 124 w 248"/>
                <a:gd name="T35" fmla="*/ 187 h 247"/>
                <a:gd name="T36" fmla="*/ 124 w 248"/>
                <a:gd name="T37" fmla="*/ 61 h 247"/>
                <a:gd name="T38" fmla="*/ 124 w 248"/>
                <a:gd name="T39" fmla="*/ 187 h 247"/>
                <a:gd name="T40" fmla="*/ 216 w 248"/>
                <a:gd name="T41" fmla="*/ 124 h 247"/>
                <a:gd name="T42" fmla="*/ 235 w 248"/>
                <a:gd name="T43" fmla="*/ 118 h 247"/>
                <a:gd name="T44" fmla="*/ 235 w 248"/>
                <a:gd name="T45" fmla="*/ 132 h 247"/>
                <a:gd name="T46" fmla="*/ 54 w 248"/>
                <a:gd name="T47" fmla="*/ 65 h 247"/>
                <a:gd name="T48" fmla="*/ 51 w 248"/>
                <a:gd name="T49" fmla="*/ 42 h 247"/>
                <a:gd name="T50" fmla="*/ 41 w 248"/>
                <a:gd name="T51" fmla="*/ 51 h 247"/>
                <a:gd name="T52" fmla="*/ 131 w 248"/>
                <a:gd name="T53" fmla="*/ 33 h 247"/>
                <a:gd name="T54" fmla="*/ 124 w 248"/>
                <a:gd name="T55" fmla="*/ 7 h 247"/>
                <a:gd name="T56" fmla="*/ 117 w 248"/>
                <a:gd name="T57" fmla="*/ 33 h 247"/>
                <a:gd name="T58" fmla="*/ 131 w 248"/>
                <a:gd name="T59" fmla="*/ 33 h 247"/>
                <a:gd name="T60" fmla="*/ 207 w 248"/>
                <a:gd name="T61" fmla="*/ 51 h 247"/>
                <a:gd name="T62" fmla="*/ 197 w 248"/>
                <a:gd name="T63" fmla="*/ 42 h 247"/>
                <a:gd name="T64" fmla="*/ 189 w 248"/>
                <a:gd name="T65" fmla="*/ 59 h 247"/>
                <a:gd name="T66" fmla="*/ 13 w 248"/>
                <a:gd name="T67" fmla="*/ 118 h 247"/>
                <a:gd name="T68" fmla="*/ 13 w 248"/>
                <a:gd name="T69" fmla="*/ 132 h 247"/>
                <a:gd name="T70" fmla="*/ 33 w 248"/>
                <a:gd name="T71" fmla="*/ 124 h 247"/>
                <a:gd name="T72" fmla="*/ 13 w 248"/>
                <a:gd name="T73" fmla="*/ 118 h 247"/>
                <a:gd name="T74" fmla="*/ 189 w 248"/>
                <a:gd name="T75" fmla="*/ 189 h 247"/>
                <a:gd name="T76" fmla="*/ 196 w 248"/>
                <a:gd name="T77" fmla="*/ 207 h 247"/>
                <a:gd name="T78" fmla="*/ 206 w 248"/>
                <a:gd name="T79" fmla="*/ 207 h 247"/>
                <a:gd name="T80" fmla="*/ 193 w 248"/>
                <a:gd name="T81" fmla="*/ 184 h 247"/>
                <a:gd name="T82" fmla="*/ 117 w 248"/>
                <a:gd name="T83" fmla="*/ 215 h 247"/>
                <a:gd name="T84" fmla="*/ 124 w 248"/>
                <a:gd name="T85" fmla="*/ 243 h 247"/>
                <a:gd name="T86" fmla="*/ 131 w 248"/>
                <a:gd name="T87" fmla="*/ 236 h 247"/>
                <a:gd name="T88" fmla="*/ 124 w 248"/>
                <a:gd name="T89" fmla="*/ 215 h 247"/>
                <a:gd name="T90" fmla="*/ 41 w 248"/>
                <a:gd name="T91" fmla="*/ 199 h 247"/>
                <a:gd name="T92" fmla="*/ 46 w 248"/>
                <a:gd name="T93" fmla="*/ 210 h 247"/>
                <a:gd name="T94" fmla="*/ 65 w 248"/>
                <a:gd name="T95" fmla="*/ 194 h 247"/>
                <a:gd name="T96" fmla="*/ 55 w 248"/>
                <a:gd name="T97" fmla="*/ 184 h 247"/>
                <a:gd name="T98" fmla="*/ 76 w 248"/>
                <a:gd name="T99" fmla="*/ 124 h 247"/>
                <a:gd name="T100" fmla="*/ 173 w 248"/>
                <a:gd name="T101" fmla="*/ 12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8" h="247">
                  <a:moveTo>
                    <a:pt x="238" y="161"/>
                  </a:moveTo>
                  <a:cubicBezTo>
                    <a:pt x="219" y="149"/>
                    <a:pt x="219" y="149"/>
                    <a:pt x="219" y="149"/>
                  </a:cubicBezTo>
                  <a:cubicBezTo>
                    <a:pt x="209" y="142"/>
                    <a:pt x="204" y="133"/>
                    <a:pt x="204" y="124"/>
                  </a:cubicBezTo>
                  <a:cubicBezTo>
                    <a:pt x="204" y="115"/>
                    <a:pt x="209" y="106"/>
                    <a:pt x="219" y="99"/>
                  </a:cubicBezTo>
                  <a:cubicBezTo>
                    <a:pt x="238" y="86"/>
                    <a:pt x="238" y="86"/>
                    <a:pt x="238" y="86"/>
                  </a:cubicBezTo>
                  <a:cubicBezTo>
                    <a:pt x="248" y="79"/>
                    <a:pt x="243" y="68"/>
                    <a:pt x="231" y="70"/>
                  </a:cubicBezTo>
                  <a:cubicBezTo>
                    <a:pt x="209" y="74"/>
                    <a:pt x="209" y="74"/>
                    <a:pt x="209" y="74"/>
                  </a:cubicBezTo>
                  <a:cubicBezTo>
                    <a:pt x="185" y="79"/>
                    <a:pt x="169" y="63"/>
                    <a:pt x="174" y="39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1" y="5"/>
                    <a:pt x="168" y="1"/>
                    <a:pt x="162" y="10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36" y="50"/>
                    <a:pt x="113" y="50"/>
                    <a:pt x="100" y="29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1" y="0"/>
                    <a:pt x="68" y="4"/>
                    <a:pt x="71" y="1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80" y="63"/>
                    <a:pt x="64" y="79"/>
                    <a:pt x="40" y="74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6" y="67"/>
                    <a:pt x="0" y="80"/>
                    <a:pt x="11" y="86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40" y="106"/>
                    <a:pt x="45" y="115"/>
                    <a:pt x="45" y="124"/>
                  </a:cubicBezTo>
                  <a:cubicBezTo>
                    <a:pt x="45" y="133"/>
                    <a:pt x="40" y="142"/>
                    <a:pt x="30" y="14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68"/>
                    <a:pt x="6" y="180"/>
                    <a:pt x="18" y="177"/>
                  </a:cubicBezTo>
                  <a:cubicBezTo>
                    <a:pt x="40" y="173"/>
                    <a:pt x="40" y="173"/>
                    <a:pt x="40" y="173"/>
                  </a:cubicBezTo>
                  <a:cubicBezTo>
                    <a:pt x="64" y="168"/>
                    <a:pt x="80" y="184"/>
                    <a:pt x="75" y="208"/>
                  </a:cubicBezTo>
                  <a:cubicBezTo>
                    <a:pt x="71" y="231"/>
                    <a:pt x="71" y="231"/>
                    <a:pt x="71" y="231"/>
                  </a:cubicBezTo>
                  <a:cubicBezTo>
                    <a:pt x="68" y="243"/>
                    <a:pt x="81" y="247"/>
                    <a:pt x="87" y="237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3" y="198"/>
                    <a:pt x="136" y="198"/>
                    <a:pt x="150" y="218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68" y="247"/>
                    <a:pt x="181" y="242"/>
                    <a:pt x="178" y="231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69" y="184"/>
                    <a:pt x="185" y="168"/>
                    <a:pt x="209" y="173"/>
                  </a:cubicBezTo>
                  <a:cubicBezTo>
                    <a:pt x="231" y="177"/>
                    <a:pt x="231" y="177"/>
                    <a:pt x="231" y="177"/>
                  </a:cubicBezTo>
                  <a:cubicBezTo>
                    <a:pt x="243" y="180"/>
                    <a:pt x="248" y="168"/>
                    <a:pt x="238" y="161"/>
                  </a:cubicBezTo>
                  <a:close/>
                  <a:moveTo>
                    <a:pt x="124" y="187"/>
                  </a:moveTo>
                  <a:cubicBezTo>
                    <a:pt x="89" y="187"/>
                    <a:pt x="61" y="159"/>
                    <a:pt x="61" y="124"/>
                  </a:cubicBezTo>
                  <a:cubicBezTo>
                    <a:pt x="61" y="89"/>
                    <a:pt x="89" y="61"/>
                    <a:pt x="124" y="61"/>
                  </a:cubicBezTo>
                  <a:cubicBezTo>
                    <a:pt x="159" y="61"/>
                    <a:pt x="187" y="89"/>
                    <a:pt x="187" y="124"/>
                  </a:cubicBezTo>
                  <a:cubicBezTo>
                    <a:pt x="187" y="159"/>
                    <a:pt x="159" y="187"/>
                    <a:pt x="124" y="187"/>
                  </a:cubicBezTo>
                  <a:close/>
                  <a:moveTo>
                    <a:pt x="215" y="132"/>
                  </a:moveTo>
                  <a:cubicBezTo>
                    <a:pt x="215" y="129"/>
                    <a:pt x="216" y="127"/>
                    <a:pt x="216" y="124"/>
                  </a:cubicBezTo>
                  <a:cubicBezTo>
                    <a:pt x="216" y="122"/>
                    <a:pt x="215" y="120"/>
                    <a:pt x="21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8" y="118"/>
                    <a:pt x="242" y="121"/>
                    <a:pt x="242" y="125"/>
                  </a:cubicBezTo>
                  <a:cubicBezTo>
                    <a:pt x="242" y="129"/>
                    <a:pt x="238" y="132"/>
                    <a:pt x="235" y="132"/>
                  </a:cubicBezTo>
                  <a:lnTo>
                    <a:pt x="215" y="132"/>
                  </a:lnTo>
                  <a:close/>
                  <a:moveTo>
                    <a:pt x="54" y="65"/>
                  </a:moveTo>
                  <a:cubicBezTo>
                    <a:pt x="57" y="61"/>
                    <a:pt x="60" y="58"/>
                    <a:pt x="64" y="5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48" y="39"/>
                    <a:pt x="44" y="39"/>
                    <a:pt x="41" y="42"/>
                  </a:cubicBezTo>
                  <a:cubicBezTo>
                    <a:pt x="38" y="44"/>
                    <a:pt x="38" y="49"/>
                    <a:pt x="41" y="51"/>
                  </a:cubicBezTo>
                  <a:lnTo>
                    <a:pt x="54" y="65"/>
                  </a:lnTo>
                  <a:close/>
                  <a:moveTo>
                    <a:pt x="131" y="33"/>
                  </a:moveTo>
                  <a:cubicBezTo>
                    <a:pt x="131" y="14"/>
                    <a:pt x="131" y="14"/>
                    <a:pt x="131" y="14"/>
                  </a:cubicBezTo>
                  <a:cubicBezTo>
                    <a:pt x="131" y="10"/>
                    <a:pt x="128" y="7"/>
                    <a:pt x="124" y="7"/>
                  </a:cubicBezTo>
                  <a:cubicBezTo>
                    <a:pt x="120" y="7"/>
                    <a:pt x="117" y="10"/>
                    <a:pt x="117" y="1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9" y="32"/>
                    <a:pt x="122" y="32"/>
                    <a:pt x="124" y="32"/>
                  </a:cubicBezTo>
                  <a:cubicBezTo>
                    <a:pt x="126" y="32"/>
                    <a:pt x="129" y="32"/>
                    <a:pt x="131" y="33"/>
                  </a:cubicBezTo>
                  <a:close/>
                  <a:moveTo>
                    <a:pt x="194" y="65"/>
                  </a:moveTo>
                  <a:cubicBezTo>
                    <a:pt x="207" y="51"/>
                    <a:pt x="207" y="51"/>
                    <a:pt x="207" y="51"/>
                  </a:cubicBezTo>
                  <a:cubicBezTo>
                    <a:pt x="210" y="49"/>
                    <a:pt x="210" y="44"/>
                    <a:pt x="207" y="42"/>
                  </a:cubicBezTo>
                  <a:cubicBezTo>
                    <a:pt x="204" y="39"/>
                    <a:pt x="200" y="39"/>
                    <a:pt x="197" y="42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6" y="56"/>
                    <a:pt x="187" y="58"/>
                    <a:pt x="189" y="59"/>
                  </a:cubicBezTo>
                  <a:cubicBezTo>
                    <a:pt x="191" y="61"/>
                    <a:pt x="192" y="63"/>
                    <a:pt x="194" y="65"/>
                  </a:cubicBezTo>
                  <a:close/>
                  <a:moveTo>
                    <a:pt x="13" y="118"/>
                  </a:moveTo>
                  <a:cubicBezTo>
                    <a:pt x="10" y="118"/>
                    <a:pt x="6" y="121"/>
                    <a:pt x="6" y="125"/>
                  </a:cubicBezTo>
                  <a:cubicBezTo>
                    <a:pt x="6" y="129"/>
                    <a:pt x="10" y="132"/>
                    <a:pt x="13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3" y="129"/>
                    <a:pt x="33" y="127"/>
                    <a:pt x="33" y="124"/>
                  </a:cubicBezTo>
                  <a:cubicBezTo>
                    <a:pt x="33" y="122"/>
                    <a:pt x="33" y="120"/>
                    <a:pt x="33" y="118"/>
                  </a:cubicBezTo>
                  <a:lnTo>
                    <a:pt x="13" y="118"/>
                  </a:lnTo>
                  <a:close/>
                  <a:moveTo>
                    <a:pt x="193" y="184"/>
                  </a:moveTo>
                  <a:cubicBezTo>
                    <a:pt x="191" y="186"/>
                    <a:pt x="190" y="187"/>
                    <a:pt x="189" y="189"/>
                  </a:cubicBezTo>
                  <a:cubicBezTo>
                    <a:pt x="187" y="190"/>
                    <a:pt x="185" y="192"/>
                    <a:pt x="183" y="194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7" y="208"/>
                    <a:pt x="199" y="209"/>
                    <a:pt x="201" y="209"/>
                  </a:cubicBezTo>
                  <a:cubicBezTo>
                    <a:pt x="202" y="209"/>
                    <a:pt x="204" y="208"/>
                    <a:pt x="206" y="207"/>
                  </a:cubicBezTo>
                  <a:cubicBezTo>
                    <a:pt x="208" y="204"/>
                    <a:pt x="208" y="200"/>
                    <a:pt x="206" y="197"/>
                  </a:cubicBezTo>
                  <a:lnTo>
                    <a:pt x="193" y="184"/>
                  </a:lnTo>
                  <a:close/>
                  <a:moveTo>
                    <a:pt x="124" y="215"/>
                  </a:moveTo>
                  <a:cubicBezTo>
                    <a:pt x="122" y="215"/>
                    <a:pt x="119" y="215"/>
                    <a:pt x="117" y="215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40"/>
                    <a:pt x="120" y="243"/>
                    <a:pt x="124" y="243"/>
                  </a:cubicBezTo>
                  <a:cubicBezTo>
                    <a:pt x="124" y="243"/>
                    <a:pt x="124" y="243"/>
                    <a:pt x="124" y="243"/>
                  </a:cubicBezTo>
                  <a:cubicBezTo>
                    <a:pt x="128" y="243"/>
                    <a:pt x="131" y="240"/>
                    <a:pt x="131" y="236"/>
                  </a:cubicBezTo>
                  <a:cubicBezTo>
                    <a:pt x="131" y="215"/>
                    <a:pt x="131" y="215"/>
                    <a:pt x="131" y="215"/>
                  </a:cubicBezTo>
                  <a:cubicBezTo>
                    <a:pt x="129" y="215"/>
                    <a:pt x="126" y="215"/>
                    <a:pt x="124" y="215"/>
                  </a:cubicBezTo>
                  <a:close/>
                  <a:moveTo>
                    <a:pt x="55" y="184"/>
                  </a:moveTo>
                  <a:cubicBezTo>
                    <a:pt x="41" y="199"/>
                    <a:pt x="41" y="199"/>
                    <a:pt x="41" y="199"/>
                  </a:cubicBezTo>
                  <a:cubicBezTo>
                    <a:pt x="38" y="201"/>
                    <a:pt x="38" y="206"/>
                    <a:pt x="41" y="208"/>
                  </a:cubicBezTo>
                  <a:cubicBezTo>
                    <a:pt x="42" y="210"/>
                    <a:pt x="44" y="210"/>
                    <a:pt x="46" y="210"/>
                  </a:cubicBezTo>
                  <a:cubicBezTo>
                    <a:pt x="48" y="210"/>
                    <a:pt x="49" y="210"/>
                    <a:pt x="51" y="208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3" y="192"/>
                    <a:pt x="61" y="190"/>
                    <a:pt x="59" y="188"/>
                  </a:cubicBezTo>
                  <a:cubicBezTo>
                    <a:pt x="58" y="187"/>
                    <a:pt x="57" y="186"/>
                    <a:pt x="55" y="184"/>
                  </a:cubicBezTo>
                  <a:close/>
                  <a:moveTo>
                    <a:pt x="124" y="75"/>
                  </a:moveTo>
                  <a:cubicBezTo>
                    <a:pt x="98" y="75"/>
                    <a:pt x="76" y="97"/>
                    <a:pt x="76" y="124"/>
                  </a:cubicBezTo>
                  <a:cubicBezTo>
                    <a:pt x="76" y="150"/>
                    <a:pt x="98" y="172"/>
                    <a:pt x="124" y="172"/>
                  </a:cubicBezTo>
                  <a:cubicBezTo>
                    <a:pt x="151" y="172"/>
                    <a:pt x="173" y="150"/>
                    <a:pt x="173" y="124"/>
                  </a:cubicBezTo>
                  <a:cubicBezTo>
                    <a:pt x="173" y="97"/>
                    <a:pt x="151" y="75"/>
                    <a:pt x="124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5"/>
            <p:cNvSpPr>
              <a:spLocks noEditPoints="1"/>
            </p:cNvSpPr>
            <p:nvPr/>
          </p:nvSpPr>
          <p:spPr bwMode="auto">
            <a:xfrm>
              <a:off x="9305898" y="4231545"/>
              <a:ext cx="274530" cy="274530"/>
            </a:xfrm>
            <a:custGeom>
              <a:avLst/>
              <a:gdLst>
                <a:gd name="T0" fmla="*/ 121 w 260"/>
                <a:gd name="T1" fmla="*/ 109 h 261"/>
                <a:gd name="T2" fmla="*/ 120 w 260"/>
                <a:gd name="T3" fmla="*/ 133 h 261"/>
                <a:gd name="T4" fmla="*/ 107 w 260"/>
                <a:gd name="T5" fmla="*/ 133 h 261"/>
                <a:gd name="T6" fmla="*/ 121 w 260"/>
                <a:gd name="T7" fmla="*/ 109 h 261"/>
                <a:gd name="T8" fmla="*/ 125 w 260"/>
                <a:gd name="T9" fmla="*/ 0 h 261"/>
                <a:gd name="T10" fmla="*/ 51 w 260"/>
                <a:gd name="T11" fmla="*/ 44 h 261"/>
                <a:gd name="T12" fmla="*/ 41 w 260"/>
                <a:gd name="T13" fmla="*/ 226 h 261"/>
                <a:gd name="T14" fmla="*/ 125 w 260"/>
                <a:gd name="T15" fmla="*/ 248 h 261"/>
                <a:gd name="T16" fmla="*/ 41 w 260"/>
                <a:gd name="T17" fmla="*/ 226 h 261"/>
                <a:gd name="T18" fmla="*/ 0 w 260"/>
                <a:gd name="T19" fmla="*/ 136 h 261"/>
                <a:gd name="T20" fmla="*/ 43 w 260"/>
                <a:gd name="T21" fmla="*/ 210 h 261"/>
                <a:gd name="T22" fmla="*/ 43 w 260"/>
                <a:gd name="T23" fmla="*/ 51 h 261"/>
                <a:gd name="T24" fmla="*/ 0 w 260"/>
                <a:gd name="T25" fmla="*/ 126 h 261"/>
                <a:gd name="T26" fmla="*/ 43 w 260"/>
                <a:gd name="T27" fmla="*/ 51 h 261"/>
                <a:gd name="T28" fmla="*/ 260 w 260"/>
                <a:gd name="T29" fmla="*/ 126 h 261"/>
                <a:gd name="T30" fmla="*/ 217 w 260"/>
                <a:gd name="T31" fmla="*/ 51 h 261"/>
                <a:gd name="T32" fmla="*/ 218 w 260"/>
                <a:gd name="T33" fmla="*/ 35 h 261"/>
                <a:gd name="T34" fmla="*/ 135 w 260"/>
                <a:gd name="T35" fmla="*/ 13 h 261"/>
                <a:gd name="T36" fmla="*/ 218 w 260"/>
                <a:gd name="T37" fmla="*/ 35 h 261"/>
                <a:gd name="T38" fmla="*/ 135 w 260"/>
                <a:gd name="T39" fmla="*/ 261 h 261"/>
                <a:gd name="T40" fmla="*/ 209 w 260"/>
                <a:gd name="T41" fmla="*/ 217 h 261"/>
                <a:gd name="T42" fmla="*/ 130 w 260"/>
                <a:gd name="T43" fmla="*/ 238 h 261"/>
                <a:gd name="T44" fmla="*/ 130 w 260"/>
                <a:gd name="T45" fmla="*/ 23 h 261"/>
                <a:gd name="T46" fmla="*/ 130 w 260"/>
                <a:gd name="T47" fmla="*/ 238 h 261"/>
                <a:gd name="T48" fmla="*/ 65 w 260"/>
                <a:gd name="T49" fmla="*/ 146 h 261"/>
                <a:gd name="T50" fmla="*/ 71 w 260"/>
                <a:gd name="T51" fmla="*/ 141 h 261"/>
                <a:gd name="T52" fmla="*/ 66 w 260"/>
                <a:gd name="T53" fmla="*/ 97 h 261"/>
                <a:gd name="T54" fmla="*/ 50 w 260"/>
                <a:gd name="T55" fmla="*/ 113 h 261"/>
                <a:gd name="T56" fmla="*/ 73 w 260"/>
                <a:gd name="T57" fmla="*/ 117 h 261"/>
                <a:gd name="T58" fmla="*/ 46 w 260"/>
                <a:gd name="T59" fmla="*/ 149 h 261"/>
                <a:gd name="T60" fmla="*/ 88 w 260"/>
                <a:gd name="T61" fmla="*/ 157 h 261"/>
                <a:gd name="T62" fmla="*/ 141 w 260"/>
                <a:gd name="T63" fmla="*/ 133 h 261"/>
                <a:gd name="T64" fmla="*/ 134 w 260"/>
                <a:gd name="T65" fmla="*/ 98 h 261"/>
                <a:gd name="T66" fmla="*/ 94 w 260"/>
                <a:gd name="T67" fmla="*/ 134 h 261"/>
                <a:gd name="T68" fmla="*/ 120 w 260"/>
                <a:gd name="T69" fmla="*/ 143 h 261"/>
                <a:gd name="T70" fmla="*/ 134 w 260"/>
                <a:gd name="T71" fmla="*/ 157 h 261"/>
                <a:gd name="T72" fmla="*/ 141 w 260"/>
                <a:gd name="T73" fmla="*/ 143 h 261"/>
                <a:gd name="T74" fmla="*/ 160 w 260"/>
                <a:gd name="T75" fmla="*/ 89 h 261"/>
                <a:gd name="T76" fmla="*/ 151 w 260"/>
                <a:gd name="T77" fmla="*/ 180 h 261"/>
                <a:gd name="T78" fmla="*/ 160 w 260"/>
                <a:gd name="T79" fmla="*/ 89 h 261"/>
                <a:gd name="T80" fmla="*/ 215 w 260"/>
                <a:gd name="T81" fmla="*/ 107 h 261"/>
                <a:gd name="T82" fmla="*/ 173 w 260"/>
                <a:gd name="T83" fmla="*/ 98 h 261"/>
                <a:gd name="T84" fmla="*/ 200 w 260"/>
                <a:gd name="T85" fmla="*/ 110 h 261"/>
                <a:gd name="T86" fmla="*/ 176 w 260"/>
                <a:gd name="T87" fmla="*/ 157 h 261"/>
                <a:gd name="T88" fmla="*/ 217 w 260"/>
                <a:gd name="T89" fmla="*/ 210 h 261"/>
                <a:gd name="T90" fmla="*/ 260 w 260"/>
                <a:gd name="T91" fmla="*/ 136 h 261"/>
                <a:gd name="T92" fmla="*/ 217 w 260"/>
                <a:gd name="T93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0" h="261">
                  <a:moveTo>
                    <a:pt x="121" y="109"/>
                  </a:moveTo>
                  <a:cubicBezTo>
                    <a:pt x="121" y="109"/>
                    <a:pt x="121" y="109"/>
                    <a:pt x="121" y="109"/>
                  </a:cubicBezTo>
                  <a:cubicBezTo>
                    <a:pt x="121" y="113"/>
                    <a:pt x="120" y="116"/>
                    <a:pt x="120" y="120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16"/>
                    <a:pt x="119" y="113"/>
                    <a:pt x="121" y="109"/>
                  </a:cubicBezTo>
                  <a:close/>
                  <a:moveTo>
                    <a:pt x="125" y="13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93" y="2"/>
                    <a:pt x="64" y="15"/>
                    <a:pt x="41" y="35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70" y="26"/>
                    <a:pt x="96" y="15"/>
                    <a:pt x="125" y="13"/>
                  </a:cubicBezTo>
                  <a:close/>
                  <a:moveTo>
                    <a:pt x="41" y="226"/>
                  </a:moveTo>
                  <a:cubicBezTo>
                    <a:pt x="64" y="247"/>
                    <a:pt x="93" y="260"/>
                    <a:pt x="125" y="261"/>
                  </a:cubicBezTo>
                  <a:cubicBezTo>
                    <a:pt x="125" y="248"/>
                    <a:pt x="125" y="248"/>
                    <a:pt x="125" y="248"/>
                  </a:cubicBezTo>
                  <a:cubicBezTo>
                    <a:pt x="96" y="247"/>
                    <a:pt x="70" y="235"/>
                    <a:pt x="51" y="217"/>
                  </a:cubicBezTo>
                  <a:lnTo>
                    <a:pt x="41" y="226"/>
                  </a:lnTo>
                  <a:close/>
                  <a:moveTo>
                    <a:pt x="13" y="136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1" y="168"/>
                    <a:pt x="14" y="197"/>
                    <a:pt x="34" y="219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25" y="190"/>
                    <a:pt x="14" y="164"/>
                    <a:pt x="13" y="136"/>
                  </a:cubicBezTo>
                  <a:close/>
                  <a:moveTo>
                    <a:pt x="43" y="51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14" y="64"/>
                    <a:pt x="1" y="94"/>
                    <a:pt x="0" y="126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4" y="97"/>
                    <a:pt x="25" y="71"/>
                    <a:pt x="43" y="51"/>
                  </a:cubicBezTo>
                  <a:close/>
                  <a:moveTo>
                    <a:pt x="248" y="126"/>
                  </a:moveTo>
                  <a:cubicBezTo>
                    <a:pt x="260" y="126"/>
                    <a:pt x="260" y="126"/>
                    <a:pt x="260" y="126"/>
                  </a:cubicBezTo>
                  <a:cubicBezTo>
                    <a:pt x="259" y="93"/>
                    <a:pt x="246" y="64"/>
                    <a:pt x="226" y="42"/>
                  </a:cubicBezTo>
                  <a:cubicBezTo>
                    <a:pt x="217" y="51"/>
                    <a:pt x="217" y="51"/>
                    <a:pt x="217" y="51"/>
                  </a:cubicBezTo>
                  <a:cubicBezTo>
                    <a:pt x="235" y="71"/>
                    <a:pt x="246" y="97"/>
                    <a:pt x="248" y="126"/>
                  </a:cubicBezTo>
                  <a:close/>
                  <a:moveTo>
                    <a:pt x="218" y="35"/>
                  </a:moveTo>
                  <a:cubicBezTo>
                    <a:pt x="196" y="14"/>
                    <a:pt x="167" y="2"/>
                    <a:pt x="135" y="0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64" y="14"/>
                    <a:pt x="190" y="26"/>
                    <a:pt x="209" y="44"/>
                  </a:cubicBezTo>
                  <a:lnTo>
                    <a:pt x="218" y="35"/>
                  </a:lnTo>
                  <a:close/>
                  <a:moveTo>
                    <a:pt x="135" y="248"/>
                  </a:moveTo>
                  <a:cubicBezTo>
                    <a:pt x="135" y="261"/>
                    <a:pt x="135" y="261"/>
                    <a:pt x="135" y="261"/>
                  </a:cubicBezTo>
                  <a:cubicBezTo>
                    <a:pt x="167" y="260"/>
                    <a:pt x="196" y="247"/>
                    <a:pt x="218" y="226"/>
                  </a:cubicBezTo>
                  <a:cubicBezTo>
                    <a:pt x="209" y="217"/>
                    <a:pt x="209" y="217"/>
                    <a:pt x="209" y="217"/>
                  </a:cubicBezTo>
                  <a:cubicBezTo>
                    <a:pt x="190" y="236"/>
                    <a:pt x="164" y="247"/>
                    <a:pt x="135" y="248"/>
                  </a:cubicBezTo>
                  <a:close/>
                  <a:moveTo>
                    <a:pt x="130" y="238"/>
                  </a:moveTo>
                  <a:cubicBezTo>
                    <a:pt x="71" y="238"/>
                    <a:pt x="23" y="190"/>
                    <a:pt x="23" y="131"/>
                  </a:cubicBezTo>
                  <a:cubicBezTo>
                    <a:pt x="23" y="71"/>
                    <a:pt x="71" y="23"/>
                    <a:pt x="130" y="23"/>
                  </a:cubicBezTo>
                  <a:cubicBezTo>
                    <a:pt x="189" y="23"/>
                    <a:pt x="238" y="71"/>
                    <a:pt x="238" y="131"/>
                  </a:cubicBezTo>
                  <a:cubicBezTo>
                    <a:pt x="238" y="190"/>
                    <a:pt x="189" y="238"/>
                    <a:pt x="130" y="238"/>
                  </a:cubicBezTo>
                  <a:close/>
                  <a:moveTo>
                    <a:pt x="88" y="146"/>
                  </a:move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9" y="134"/>
                    <a:pt x="86" y="126"/>
                    <a:pt x="86" y="116"/>
                  </a:cubicBezTo>
                  <a:cubicBezTo>
                    <a:pt x="86" y="105"/>
                    <a:pt x="79" y="97"/>
                    <a:pt x="66" y="97"/>
                  </a:cubicBezTo>
                  <a:cubicBezTo>
                    <a:pt x="58" y="97"/>
                    <a:pt x="51" y="100"/>
                    <a:pt x="46" y="10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3" y="111"/>
                    <a:pt x="58" y="108"/>
                    <a:pt x="63" y="108"/>
                  </a:cubicBezTo>
                  <a:cubicBezTo>
                    <a:pt x="70" y="108"/>
                    <a:pt x="73" y="112"/>
                    <a:pt x="73" y="117"/>
                  </a:cubicBezTo>
                  <a:cubicBezTo>
                    <a:pt x="72" y="124"/>
                    <a:pt x="66" y="131"/>
                    <a:pt x="53" y="142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88" y="157"/>
                    <a:pt x="88" y="157"/>
                    <a:pt x="88" y="157"/>
                  </a:cubicBezTo>
                  <a:lnTo>
                    <a:pt x="88" y="146"/>
                  </a:lnTo>
                  <a:close/>
                  <a:moveTo>
                    <a:pt x="141" y="133"/>
                  </a:moveTo>
                  <a:cubicBezTo>
                    <a:pt x="134" y="133"/>
                    <a:pt x="134" y="133"/>
                    <a:pt x="134" y="133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41" y="143"/>
                    <a:pt x="141" y="143"/>
                    <a:pt x="141" y="143"/>
                  </a:cubicBezTo>
                  <a:lnTo>
                    <a:pt x="141" y="133"/>
                  </a:lnTo>
                  <a:close/>
                  <a:moveTo>
                    <a:pt x="160" y="89"/>
                  </a:moveTo>
                  <a:cubicBezTo>
                    <a:pt x="151" y="89"/>
                    <a:pt x="151" y="89"/>
                    <a:pt x="151" y="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9"/>
                  </a:lnTo>
                  <a:close/>
                  <a:moveTo>
                    <a:pt x="190" y="157"/>
                  </a:moveTo>
                  <a:cubicBezTo>
                    <a:pt x="215" y="107"/>
                    <a:pt x="215" y="107"/>
                    <a:pt x="215" y="107"/>
                  </a:cubicBezTo>
                  <a:cubicBezTo>
                    <a:pt x="215" y="98"/>
                    <a:pt x="215" y="98"/>
                    <a:pt x="215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76" y="157"/>
                    <a:pt x="176" y="157"/>
                    <a:pt x="176" y="157"/>
                  </a:cubicBezTo>
                  <a:lnTo>
                    <a:pt x="190" y="157"/>
                  </a:lnTo>
                  <a:close/>
                  <a:moveTo>
                    <a:pt x="217" y="210"/>
                  </a:moveTo>
                  <a:cubicBezTo>
                    <a:pt x="226" y="219"/>
                    <a:pt x="226" y="219"/>
                    <a:pt x="226" y="219"/>
                  </a:cubicBezTo>
                  <a:cubicBezTo>
                    <a:pt x="246" y="197"/>
                    <a:pt x="259" y="168"/>
                    <a:pt x="260" y="136"/>
                  </a:cubicBezTo>
                  <a:cubicBezTo>
                    <a:pt x="248" y="136"/>
                    <a:pt x="248" y="136"/>
                    <a:pt x="248" y="136"/>
                  </a:cubicBezTo>
                  <a:cubicBezTo>
                    <a:pt x="246" y="164"/>
                    <a:pt x="235" y="190"/>
                    <a:pt x="217" y="2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9858685" y="2118177"/>
            <a:ext cx="180000" cy="180000"/>
          </a:xfrm>
          <a:prstGeom prst="ellipse">
            <a:avLst/>
          </a:prstGeom>
          <a:solidFill>
            <a:srgbClr val="DC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142902" y="4027747"/>
            <a:ext cx="180000" cy="180000"/>
          </a:xfrm>
          <a:prstGeom prst="ellipse">
            <a:avLst/>
          </a:prstGeom>
          <a:solidFill>
            <a:srgbClr val="F1A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55030" y="2086214"/>
            <a:ext cx="180000" cy="180000"/>
          </a:xfrm>
          <a:prstGeom prst="ellipse">
            <a:avLst/>
          </a:prstGeom>
          <a:solidFill>
            <a:srgbClr val="56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488674" y="4073467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5"/>
          <p:cNvSpPr txBox="1"/>
          <p:nvPr/>
        </p:nvSpPr>
        <p:spPr>
          <a:xfrm>
            <a:off x="824493" y="16847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37" name="矩形 36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96140" y="2389035"/>
            <a:ext cx="2065558" cy="1201355"/>
            <a:chOff x="929105" y="4234076"/>
            <a:chExt cx="2065558" cy="1201355"/>
          </a:xfrm>
        </p:grpSpPr>
        <p:sp>
          <p:nvSpPr>
            <p:cNvPr id="42" name="文本框 5"/>
            <p:cNvSpPr txBox="1"/>
            <p:nvPr/>
          </p:nvSpPr>
          <p:spPr>
            <a:xfrm>
              <a:off x="929105" y="4234076"/>
              <a:ext cx="1512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099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6735" y="4734855"/>
              <a:ext cx="1977928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Vue.js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Tomcat/Nginx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767245" y="2348991"/>
            <a:ext cx="1731554" cy="1470643"/>
            <a:chOff x="3580735" y="3336836"/>
            <a:chExt cx="1731554" cy="1470643"/>
          </a:xfrm>
        </p:grpSpPr>
        <p:sp>
          <p:nvSpPr>
            <p:cNvPr id="45" name="文本框 5"/>
            <p:cNvSpPr txBox="1"/>
            <p:nvPr/>
          </p:nvSpPr>
          <p:spPr>
            <a:xfrm>
              <a:off x="3580735" y="3336836"/>
              <a:ext cx="1598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6600"/>
                  </a:solidFill>
                </a:rPr>
                <a:t>后端</a:t>
              </a:r>
              <a:endParaRPr lang="zh-CN" altLang="zh-CN" sz="3200" dirty="0">
                <a:solidFill>
                  <a:srgbClr val="FF66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05021" y="3783737"/>
              <a:ext cx="1707268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Flask </a:t>
              </a:r>
              <a:r>
                <a:rPr lang="zh-CN" altLang="en-US" dirty="0"/>
                <a:t>发布</a:t>
              </a:r>
              <a:r>
                <a:rPr lang="en-US" altLang="zh-CN" dirty="0"/>
                <a:t>Restful Webservice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9214" y="4343043"/>
            <a:ext cx="1791004" cy="1021824"/>
            <a:chOff x="5302543" y="5102364"/>
            <a:chExt cx="1791004" cy="1021824"/>
          </a:xfrm>
        </p:grpSpPr>
        <p:sp>
          <p:nvSpPr>
            <p:cNvPr id="48" name="文本框 5"/>
            <p:cNvSpPr txBox="1"/>
            <p:nvPr/>
          </p:nvSpPr>
          <p:spPr>
            <a:xfrm>
              <a:off x="5515903" y="5102364"/>
              <a:ext cx="14171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00B050"/>
                  </a:solidFill>
                </a:rPr>
                <a:t>布署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02543" y="5600968"/>
              <a:ext cx="1791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dirty="0"/>
                <a:t>Docker</a:t>
              </a:r>
            </a:p>
            <a:p>
              <a:pPr algn="ctr">
                <a:lnSpc>
                  <a:spcPct val="100000"/>
                </a:lnSpc>
              </a:pPr>
              <a:r>
                <a:rPr lang="zh-CN" altLang="en-US" dirty="0"/>
                <a:t>阿里云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04176" y="4233556"/>
            <a:ext cx="1749674" cy="2450428"/>
            <a:chOff x="7296289" y="4666124"/>
            <a:chExt cx="1749674" cy="2450428"/>
          </a:xfrm>
        </p:grpSpPr>
        <p:sp>
          <p:nvSpPr>
            <p:cNvPr id="51" name="文本框 5"/>
            <p:cNvSpPr txBox="1"/>
            <p:nvPr/>
          </p:nvSpPr>
          <p:spPr>
            <a:xfrm>
              <a:off x="7296289" y="4666124"/>
              <a:ext cx="17496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C000"/>
                  </a:solidFill>
                </a:rPr>
                <a:t>算法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25623" y="5123314"/>
              <a:ext cx="1625090" cy="1993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elastic search</a:t>
              </a:r>
              <a:r>
                <a:rPr lang="zh-CN" altLang="en-US" dirty="0"/>
                <a:t>进行检索式匹配</a:t>
              </a:r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 err="1"/>
                <a:t>Tensorflow</a:t>
              </a:r>
              <a:r>
                <a:rPr lang="zh-CN" altLang="en-US" dirty="0"/>
                <a:t>生成低匹配度问题的答案</a:t>
              </a:r>
            </a:p>
          </p:txBody>
        </p:sp>
      </p:grpSp>
      <p:sp>
        <p:nvSpPr>
          <p:cNvPr id="54" name="Freeform 512"/>
          <p:cNvSpPr/>
          <p:nvPr/>
        </p:nvSpPr>
        <p:spPr bwMode="auto">
          <a:xfrm>
            <a:off x="942890" y="2466812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2101" y="2372211"/>
            <a:ext cx="283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73480" y="3028138"/>
            <a:ext cx="2926080" cy="196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以前后端分离方式构建前后端架构，为了方便快速布署及横向扩展的后续需求，所有服务都制作成了</a:t>
            </a:r>
            <a:r>
              <a:rPr lang="en-US" altLang="zh-CN" sz="1600" dirty="0"/>
              <a:t>docker image</a:t>
            </a:r>
            <a:r>
              <a:rPr lang="zh-CN" altLang="en-US" sz="1600" dirty="0"/>
              <a:t>的形式进行布署。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59" name="矩形 5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732775" y="327511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7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2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2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7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20"/>
                            </p:stCondLst>
                            <p:childTnLst>
                              <p:par>
                                <p:cTn id="4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12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62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7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37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87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120"/>
                            </p:stCondLst>
                            <p:childTnLst>
                              <p:par>
                                <p:cTn id="7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62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12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370"/>
                            </p:stCondLst>
                            <p:childTnLst>
                              <p:par>
                                <p:cTn id="9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870"/>
                            </p:stCondLst>
                            <p:childTnLst>
                              <p:par>
                                <p:cTn id="10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5" grpId="0" animBg="1"/>
      <p:bldP spid="28" grpId="0" animBg="1"/>
      <p:bldP spid="32" grpId="0"/>
      <p:bldP spid="54" grpId="0" animBg="1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756909" y="2085675"/>
            <a:ext cx="4754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功能说明</a:t>
            </a:r>
            <a:endParaRPr lang="zh-CN" altLang="zh-CN" sz="4400" dirty="0"/>
          </a:p>
        </p:txBody>
      </p:sp>
      <p:sp>
        <p:nvSpPr>
          <p:cNvPr id="100" name="TextBox 99"/>
          <p:cNvSpPr txBox="1"/>
          <p:nvPr/>
        </p:nvSpPr>
        <p:spPr>
          <a:xfrm>
            <a:off x="6227065" y="2950721"/>
            <a:ext cx="342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检索式问题回答匹配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7065" y="3388675"/>
            <a:ext cx="3174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生成式回答</a:t>
            </a:r>
          </a:p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27065" y="3798186"/>
            <a:ext cx="36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实时更新停用</a:t>
            </a:r>
            <a:r>
              <a:rPr lang="en-US" altLang="zh-CN" dirty="0"/>
              <a:t>/</a:t>
            </a:r>
            <a:r>
              <a:rPr lang="zh-CN" altLang="en-US" dirty="0"/>
              <a:t>专用词表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FF8FB6A7-A81C-4C4B-8147-7DE382BCCBF6}"/>
              </a:ext>
            </a:extLst>
          </p:cNvPr>
          <p:cNvSpPr txBox="1"/>
          <p:nvPr/>
        </p:nvSpPr>
        <p:spPr>
          <a:xfrm>
            <a:off x="6227065" y="4203719"/>
            <a:ext cx="354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追加问答对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4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4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99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24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74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474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24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124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374"/>
                            </p:stCondLst>
                            <p:childTnLst>
                              <p:par>
                                <p:cTn id="10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  <p:bldP spid="16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2" y="169769"/>
            <a:ext cx="793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</a:t>
            </a:r>
            <a:r>
              <a:rPr lang="en-US" altLang="zh-CN" sz="3600" dirty="0"/>
              <a:t>elastic search</a:t>
            </a:r>
            <a:r>
              <a:rPr lang="zh-CN" altLang="en-US" sz="3600" dirty="0"/>
              <a:t>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12" y="2099614"/>
            <a:ext cx="5129933" cy="3512535"/>
          </a:xfrm>
          <a:prstGeom prst="rect">
            <a:avLst/>
          </a:prstGeom>
        </p:spPr>
      </p:pic>
      <p:cxnSp>
        <p:nvCxnSpPr>
          <p:cNvPr id="58" name="直接连接符 57"/>
          <p:cNvCxnSpPr/>
          <p:nvPr/>
        </p:nvCxnSpPr>
        <p:spPr>
          <a:xfrm>
            <a:off x="4880539" y="2195321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0075CC"/>
            </a:solidFill>
            <a:prstDash val="solid"/>
          </a:ln>
          <a:effectLst>
            <a:outerShdw dist="12700" sx="101000" sy="101000" algn="l" rotWithShape="0">
              <a:srgbClr val="43CEFF"/>
            </a:outerShdw>
          </a:effectLst>
        </p:spPr>
      </p:cxnSp>
      <p:cxnSp>
        <p:nvCxnSpPr>
          <p:cNvPr id="59" name="直接连接符 58"/>
          <p:cNvCxnSpPr/>
          <p:nvPr/>
        </p:nvCxnSpPr>
        <p:spPr>
          <a:xfrm>
            <a:off x="4880539" y="3512596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F79646">
                <a:lumMod val="50000"/>
              </a:srgbClr>
            </a:solidFill>
            <a:prstDash val="solid"/>
          </a:ln>
          <a:effectLst>
            <a:outerShdw dist="12700" sx="101000" sy="101000" algn="l" rotWithShape="0">
              <a:srgbClr val="FFC819"/>
            </a:outerShdw>
          </a:effectLst>
        </p:spPr>
      </p:cxnSp>
      <p:cxnSp>
        <p:nvCxnSpPr>
          <p:cNvPr id="60" name="直接连接符 59"/>
          <p:cNvCxnSpPr/>
          <p:nvPr/>
        </p:nvCxnSpPr>
        <p:spPr>
          <a:xfrm>
            <a:off x="4880539" y="4842829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3A8A1E"/>
            </a:solidFill>
            <a:prstDash val="solid"/>
          </a:ln>
          <a:effectLst>
            <a:outerShdw dist="12700" sx="101000" sy="101000" algn="l" rotWithShape="0">
              <a:srgbClr val="C7EF85"/>
            </a:outerShdw>
          </a:effectLst>
        </p:spPr>
      </p:cxnSp>
      <p:sp>
        <p:nvSpPr>
          <p:cNvPr id="61" name="文本框 32"/>
          <p:cNvSpPr txBox="1"/>
          <p:nvPr/>
        </p:nvSpPr>
        <p:spPr>
          <a:xfrm>
            <a:off x="5146395" y="2318772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数据清洗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2" name="文本框 32"/>
          <p:cNvSpPr txBox="1"/>
          <p:nvPr/>
        </p:nvSpPr>
        <p:spPr>
          <a:xfrm>
            <a:off x="4880539" y="3636047"/>
            <a:ext cx="247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建立倒排索引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3" name="文本框 32"/>
          <p:cNvSpPr txBox="1"/>
          <p:nvPr/>
        </p:nvSpPr>
        <p:spPr>
          <a:xfrm>
            <a:off x="5146395" y="4966280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匹配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81205" y="2099614"/>
            <a:ext cx="2620431" cy="1743075"/>
            <a:chOff x="8641357" y="2133650"/>
            <a:chExt cx="2620431" cy="1743075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135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原始数据并未将问题和回答分清楚，除第一个问题记在问题列以外，后续的追问问题也记在了回答列里</a:t>
              </a: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512946" y="4797343"/>
            <a:ext cx="3002970" cy="1791848"/>
            <a:chOff x="8641357" y="2133650"/>
            <a:chExt cx="2620431" cy="1004856"/>
          </a:xfrm>
        </p:grpSpPr>
        <p:sp>
          <p:nvSpPr>
            <p:cNvPr id="69" name="TextBox 68"/>
            <p:cNvSpPr txBox="1"/>
            <p:nvPr/>
          </p:nvSpPr>
          <p:spPr>
            <a:xfrm>
              <a:off x="8785372" y="2523406"/>
              <a:ext cx="2449831" cy="615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similarity:BM25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降低高频词的影响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 settings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mappings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中添加同义词配置，扩大匹配范围</a:t>
              </a:r>
            </a:p>
          </p:txBody>
        </p:sp>
        <p:sp>
          <p:nvSpPr>
            <p:cNvPr id="7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84483" y="2133650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similarity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51256" y="4369818"/>
            <a:ext cx="2875445" cy="2163701"/>
            <a:chOff x="8641355" y="2204359"/>
            <a:chExt cx="2643077" cy="1246285"/>
          </a:xfrm>
        </p:grpSpPr>
        <p:sp>
          <p:nvSpPr>
            <p:cNvPr id="73" name="TextBox 72"/>
            <p:cNvSpPr txBox="1"/>
            <p:nvPr/>
          </p:nvSpPr>
          <p:spPr>
            <a:xfrm>
              <a:off x="8641355" y="2523406"/>
              <a:ext cx="2643077" cy="92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analyzer:ik_max_word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search_analyzer:ik_smart_word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建立倒排索引时使用最大分词法，确保不会漏过每一个词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查询时使用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smart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的最简分词法，快速匹配</a:t>
              </a:r>
            </a:p>
          </p:txBody>
        </p:sp>
        <p:sp>
          <p:nvSpPr>
            <p:cNvPr id="7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E271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82640" y="2204359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 mapping</a:t>
              </a:r>
              <a:r>
                <a:rPr lang="zh-CN" altLang="en-US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836363" y="1082639"/>
            <a:ext cx="3354050" cy="3590306"/>
            <a:chOff x="8620765" y="1759188"/>
            <a:chExt cx="2595669" cy="3590306"/>
          </a:xfrm>
        </p:grpSpPr>
        <p:sp>
          <p:nvSpPr>
            <p:cNvPr id="77" name="TextBox 76"/>
            <p:cNvSpPr txBox="1"/>
            <p:nvPr/>
          </p:nvSpPr>
          <p:spPr>
            <a:xfrm>
              <a:off x="8739129" y="2200812"/>
              <a:ext cx="2133944" cy="3148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针对数据问题，本小组分为两队进行了处理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用正则表达式及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Pandas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针对一些较常见的规则（包含‘老师’的是问题，包含‘你好’的一般是回答等等）进行处理，整理成一问一答的形式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根据原始数据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，使用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Scrapy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对会计学堂重新进行爬取保留发言人及时间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比较后最终使用爬虫重新爬取的数据整理成一问一答的形式</a:t>
              </a:r>
            </a:p>
          </p:txBody>
        </p:sp>
        <p:sp>
          <p:nvSpPr>
            <p:cNvPr id="78" name="Freeform 512"/>
            <p:cNvSpPr/>
            <p:nvPr/>
          </p:nvSpPr>
          <p:spPr bwMode="auto">
            <a:xfrm>
              <a:off x="8620765" y="188849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739129" y="1759188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2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2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2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7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2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2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7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2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2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970"/>
                            </p:stCondLst>
                            <p:childTnLst>
                              <p:par>
                                <p:cTn id="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20"/>
                            </p:stCondLst>
                            <p:childTnLst>
                              <p:par>
                                <p:cTn id="8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1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9"/>
          <p:cNvSpPr/>
          <p:nvPr/>
        </p:nvSpPr>
        <p:spPr bwMode="auto">
          <a:xfrm>
            <a:off x="4924645" y="3971807"/>
            <a:ext cx="1758917" cy="1758926"/>
          </a:xfrm>
          <a:custGeom>
            <a:avLst/>
            <a:gdLst>
              <a:gd name="T0" fmla="*/ 168 w 1187"/>
              <a:gd name="T1" fmla="*/ 0 h 1187"/>
              <a:gd name="T2" fmla="*/ 0 w 1187"/>
              <a:gd name="T3" fmla="*/ 0 h 1187"/>
              <a:gd name="T4" fmla="*/ 1187 w 1187"/>
              <a:gd name="T5" fmla="*/ 1187 h 1187"/>
              <a:gd name="T6" fmla="*/ 1187 w 1187"/>
              <a:gd name="T7" fmla="*/ 1019 h 1187"/>
              <a:gd name="T8" fmla="*/ 168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6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56"/>
                  <a:pt x="531" y="1187"/>
                  <a:pt x="1187" y="1187"/>
                </a:cubicBezTo>
                <a:cubicBezTo>
                  <a:pt x="1187" y="1019"/>
                  <a:pt x="1187" y="1019"/>
                  <a:pt x="1187" y="1019"/>
                </a:cubicBezTo>
                <a:cubicBezTo>
                  <a:pt x="624" y="1019"/>
                  <a:pt x="168" y="563"/>
                  <a:pt x="1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165100" dist="1143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30"/>
          <p:cNvSpPr/>
          <p:nvPr/>
        </p:nvSpPr>
        <p:spPr bwMode="auto">
          <a:xfrm>
            <a:off x="6679534" y="2214752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165100" dist="114300" dir="66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40"/>
          <p:cNvSpPr/>
          <p:nvPr/>
        </p:nvSpPr>
        <p:spPr bwMode="auto">
          <a:xfrm>
            <a:off x="4924645" y="2214752"/>
            <a:ext cx="1758917" cy="1758926"/>
          </a:xfrm>
          <a:custGeom>
            <a:avLst/>
            <a:gdLst>
              <a:gd name="T0" fmla="*/ 1187 w 1187"/>
              <a:gd name="T1" fmla="*/ 168 h 1187"/>
              <a:gd name="T2" fmla="*/ 1187 w 1187"/>
              <a:gd name="T3" fmla="*/ 0 h 1187"/>
              <a:gd name="T4" fmla="*/ 0 w 1187"/>
              <a:gd name="T5" fmla="*/ 1187 h 1187"/>
              <a:gd name="T6" fmla="*/ 168 w 1187"/>
              <a:gd name="T7" fmla="*/ 1187 h 1187"/>
              <a:gd name="T8" fmla="*/ 1187 w 1187"/>
              <a:gd name="T9" fmla="*/ 168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168"/>
                </a:moveTo>
                <a:cubicBezTo>
                  <a:pt x="1187" y="0"/>
                  <a:pt x="1187" y="0"/>
                  <a:pt x="1187" y="0"/>
                </a:cubicBezTo>
                <a:cubicBezTo>
                  <a:pt x="531" y="0"/>
                  <a:pt x="0" y="531"/>
                  <a:pt x="0" y="1187"/>
                </a:cubicBezTo>
                <a:cubicBezTo>
                  <a:pt x="168" y="1187"/>
                  <a:pt x="168" y="1187"/>
                  <a:pt x="168" y="1187"/>
                </a:cubicBezTo>
                <a:cubicBezTo>
                  <a:pt x="168" y="624"/>
                  <a:pt x="624" y="168"/>
                  <a:pt x="1187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43"/>
          <p:cNvSpPr/>
          <p:nvPr/>
        </p:nvSpPr>
        <p:spPr bwMode="auto">
          <a:xfrm>
            <a:off x="6679534" y="3971807"/>
            <a:ext cx="1758917" cy="1758926"/>
          </a:xfrm>
          <a:custGeom>
            <a:avLst/>
            <a:gdLst>
              <a:gd name="T0" fmla="*/ 1187 w 1187"/>
              <a:gd name="T1" fmla="*/ 0 h 1187"/>
              <a:gd name="T2" fmla="*/ 1019 w 1187"/>
              <a:gd name="T3" fmla="*/ 0 h 1187"/>
              <a:gd name="T4" fmla="*/ 0 w 1187"/>
              <a:gd name="T5" fmla="*/ 1019 h 1187"/>
              <a:gd name="T6" fmla="*/ 0 w 1187"/>
              <a:gd name="T7" fmla="*/ 1187 h 1187"/>
              <a:gd name="T8" fmla="*/ 1187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0"/>
                </a:moveTo>
                <a:cubicBezTo>
                  <a:pt x="1019" y="0"/>
                  <a:pt x="1019" y="0"/>
                  <a:pt x="1019" y="0"/>
                </a:cubicBezTo>
                <a:cubicBezTo>
                  <a:pt x="1019" y="563"/>
                  <a:pt x="563" y="1019"/>
                  <a:pt x="0" y="1019"/>
                </a:cubicBezTo>
                <a:cubicBezTo>
                  <a:pt x="0" y="1187"/>
                  <a:pt x="0" y="1187"/>
                  <a:pt x="0" y="1187"/>
                </a:cubicBezTo>
                <a:cubicBezTo>
                  <a:pt x="656" y="1187"/>
                  <a:pt x="1187" y="656"/>
                  <a:pt x="11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50"/>
          <p:cNvSpPr/>
          <p:nvPr/>
        </p:nvSpPr>
        <p:spPr bwMode="auto">
          <a:xfrm>
            <a:off x="6687737" y="2210936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noFill/>
          <a:ln w="15875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6271001" y="1901338"/>
            <a:ext cx="849129" cy="821094"/>
            <a:chOff x="5413751" y="1710838"/>
            <a:chExt cx="849129" cy="821094"/>
          </a:xfrm>
        </p:grpSpPr>
        <p:sp>
          <p:nvSpPr>
            <p:cNvPr id="8" name="椭圆 7"/>
            <p:cNvSpPr/>
            <p:nvPr/>
          </p:nvSpPr>
          <p:spPr>
            <a:xfrm>
              <a:off x="5413751" y="1710838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56"/>
            <p:cNvSpPr txBox="1"/>
            <p:nvPr/>
          </p:nvSpPr>
          <p:spPr>
            <a:xfrm>
              <a:off x="5475485" y="1767442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994509" y="3599657"/>
            <a:ext cx="830079" cy="821094"/>
            <a:chOff x="7137259" y="3409157"/>
            <a:chExt cx="830079" cy="821094"/>
          </a:xfrm>
        </p:grpSpPr>
        <p:sp>
          <p:nvSpPr>
            <p:cNvPr id="11" name="椭圆 10"/>
            <p:cNvSpPr/>
            <p:nvPr/>
          </p:nvSpPr>
          <p:spPr>
            <a:xfrm>
              <a:off x="713725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57"/>
            <p:cNvSpPr txBox="1"/>
            <p:nvPr/>
          </p:nvSpPr>
          <p:spPr>
            <a:xfrm>
              <a:off x="717994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570449" y="3599657"/>
            <a:ext cx="830079" cy="821094"/>
            <a:chOff x="3713199" y="3409157"/>
            <a:chExt cx="830079" cy="821094"/>
          </a:xfrm>
        </p:grpSpPr>
        <p:sp>
          <p:nvSpPr>
            <p:cNvPr id="10" name="椭圆 9"/>
            <p:cNvSpPr/>
            <p:nvPr/>
          </p:nvSpPr>
          <p:spPr>
            <a:xfrm>
              <a:off x="371319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59"/>
            <p:cNvSpPr txBox="1"/>
            <p:nvPr/>
          </p:nvSpPr>
          <p:spPr>
            <a:xfrm>
              <a:off x="375588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Freeform 512"/>
          <p:cNvSpPr/>
          <p:nvPr/>
        </p:nvSpPr>
        <p:spPr bwMode="auto">
          <a:xfrm>
            <a:off x="8084204" y="223037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rgbClr val="E271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227330" y="2135772"/>
            <a:ext cx="331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余弦相似度</a:t>
            </a:r>
            <a:endParaRPr lang="zh-CN" altLang="zh-CN" sz="2400" dirty="0">
              <a:solidFill>
                <a:srgbClr val="E271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957843" y="187524"/>
            <a:ext cx="974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检索式问题回答匹配（基于</a:t>
            </a:r>
            <a:r>
              <a:rPr lang="en-US" altLang="zh-CN" sz="3600" dirty="0"/>
              <a:t>word2vec</a:t>
            </a:r>
            <a:r>
              <a:rPr lang="zh-CN" altLang="en-US" sz="3600" dirty="0"/>
              <a:t>重排）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Freeform 512"/>
          <p:cNvSpPr/>
          <p:nvPr/>
        </p:nvSpPr>
        <p:spPr bwMode="auto">
          <a:xfrm>
            <a:off x="9051948" y="383478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195074" y="3740182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问题长度</a:t>
            </a:r>
            <a:endParaRPr lang="zh-CN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512"/>
          <p:cNvSpPr/>
          <p:nvPr/>
        </p:nvSpPr>
        <p:spPr bwMode="auto">
          <a:xfrm>
            <a:off x="8059565" y="5473295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202691" y="5378693"/>
            <a:ext cx="298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共现关键词的逆序数</a:t>
            </a:r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512"/>
          <p:cNvSpPr/>
          <p:nvPr/>
        </p:nvSpPr>
        <p:spPr bwMode="auto">
          <a:xfrm>
            <a:off x="2360565" y="4880551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03691" y="4785949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共现关键词数</a:t>
            </a:r>
            <a:endParaRPr lang="zh-CN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271001" y="5160879"/>
            <a:ext cx="830079" cy="821094"/>
            <a:chOff x="5413751" y="4970379"/>
            <a:chExt cx="830079" cy="821094"/>
          </a:xfrm>
        </p:grpSpPr>
        <p:sp>
          <p:nvSpPr>
            <p:cNvPr id="9" name="椭圆 8"/>
            <p:cNvSpPr/>
            <p:nvPr/>
          </p:nvSpPr>
          <p:spPr>
            <a:xfrm>
              <a:off x="5413751" y="4970379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58"/>
            <p:cNvSpPr txBox="1"/>
            <p:nvPr/>
          </p:nvSpPr>
          <p:spPr>
            <a:xfrm>
              <a:off x="5456435" y="506508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Freeform 512"/>
          <p:cNvSpPr/>
          <p:nvPr/>
        </p:nvSpPr>
        <p:spPr bwMode="auto">
          <a:xfrm>
            <a:off x="751146" y="1389421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0356" y="1294820"/>
            <a:ext cx="3459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重排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2201" y="1694528"/>
            <a:ext cx="3837915" cy="2738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取</a:t>
            </a:r>
            <a:r>
              <a:rPr lang="en-US" altLang="zh-CN" sz="1600" dirty="0"/>
              <a:t>ES</a:t>
            </a:r>
            <a:r>
              <a:rPr lang="zh-CN" altLang="en-US" sz="1600" dirty="0"/>
              <a:t>检索到的匹配度最高的前</a:t>
            </a:r>
            <a:r>
              <a:rPr lang="en-US" altLang="zh-CN" sz="1600" dirty="0"/>
              <a:t>20</a:t>
            </a:r>
            <a:r>
              <a:rPr lang="zh-CN" altLang="en-US" sz="1600" dirty="0"/>
              <a:t>个问题，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 err="1"/>
              <a:t>jieba</a:t>
            </a:r>
            <a:r>
              <a:rPr lang="zh-CN" altLang="en-US" sz="1600" dirty="0"/>
              <a:t>的词性标注功能，只保留名词和动词，从使用</a:t>
            </a:r>
            <a:r>
              <a:rPr lang="en-US" altLang="zh-CN" sz="1600" dirty="0" err="1"/>
              <a:t>gensim</a:t>
            </a:r>
            <a:r>
              <a:rPr lang="zh-CN" altLang="en-US" sz="1600" dirty="0"/>
              <a:t>基于所有问答预训练的词向量中获取各个词的词向量并加和取平均，计算输入问题，与</a:t>
            </a:r>
            <a:r>
              <a:rPr lang="en-US" altLang="zh-CN" sz="1600" dirty="0"/>
              <a:t>20</a:t>
            </a:r>
            <a:r>
              <a:rPr lang="zh-CN" altLang="en-US" sz="1600" dirty="0"/>
              <a:t>个检索问题的平均词向量的余弦相似度。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endParaRPr lang="zh-CN" altLang="en-US" sz="1600" dirty="0"/>
          </a:p>
        </p:txBody>
      </p:sp>
      <p:sp>
        <p:nvSpPr>
          <p:cNvPr id="57" name="TextBox 55">
            <a:extLst>
              <a:ext uri="{FF2B5EF4-FFF2-40B4-BE49-F238E27FC236}">
                <a16:creationId xmlns:a16="http://schemas.microsoft.com/office/drawing/2014/main" id="{A25CFB62-977D-433A-B45E-31ACC6D76B4A}"/>
              </a:ext>
            </a:extLst>
          </p:cNvPr>
          <p:cNvSpPr txBox="1"/>
          <p:nvPr/>
        </p:nvSpPr>
        <p:spPr>
          <a:xfrm>
            <a:off x="5135090" y="1288918"/>
            <a:ext cx="6304177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除用</a:t>
            </a:r>
            <a:r>
              <a:rPr lang="en-US" altLang="zh-CN" sz="1600" dirty="0"/>
              <a:t>word2vec</a:t>
            </a:r>
            <a:r>
              <a:rPr lang="zh-CN" altLang="en-US" sz="1600" dirty="0"/>
              <a:t>计算余弦相似度外，还使用其他三个规则来综合评价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8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3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33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83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33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8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68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18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43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8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58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8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330"/>
                            </p:stCondLst>
                            <p:childTnLst>
                              <p:par>
                                <p:cTn id="9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23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73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23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48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23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73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3" grpId="0" animBg="1"/>
      <p:bldP spid="24" grpId="0"/>
      <p:bldP spid="26" grpId="0"/>
      <p:bldP spid="41" grpId="0" animBg="1"/>
      <p:bldP spid="42" grpId="0"/>
      <p:bldP spid="45" grpId="0" animBg="1"/>
      <p:bldP spid="46" grpId="0"/>
      <p:bldP spid="49" grpId="0" animBg="1"/>
      <p:bldP spid="50" grpId="0"/>
      <p:bldP spid="47" grpId="0" animBg="1"/>
      <p:bldP spid="51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4" y="187524"/>
            <a:ext cx="349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生成式回答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48464" y="3253346"/>
            <a:ext cx="5105602" cy="1334204"/>
            <a:chOff x="8340933" y="623450"/>
            <a:chExt cx="2595784" cy="1334204"/>
          </a:xfrm>
        </p:grpSpPr>
        <p:sp>
          <p:nvSpPr>
            <p:cNvPr id="57" name="TextBox 56"/>
            <p:cNvSpPr txBox="1"/>
            <p:nvPr/>
          </p:nvSpPr>
          <p:spPr>
            <a:xfrm>
              <a:off x="8491220" y="1117296"/>
              <a:ext cx="2133944" cy="84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bi-GRU+Luong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Attention+Beam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search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512"/>
            <p:cNvSpPr/>
            <p:nvPr/>
          </p:nvSpPr>
          <p:spPr bwMode="auto">
            <a:xfrm>
              <a:off x="8340933" y="704190"/>
              <a:ext cx="96621" cy="234737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59412" y="6234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模型结构</a:t>
              </a:r>
              <a:endPara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395380" y="2286657"/>
            <a:ext cx="2620431" cy="717153"/>
            <a:chOff x="8641357" y="2133650"/>
            <a:chExt cx="2620431" cy="717153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Tensorflow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99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使用框架</a:t>
              </a:r>
              <a:endParaRPr lang="zh-CN" altLang="zh-CN" sz="2000" dirty="0">
                <a:solidFill>
                  <a:srgbClr val="00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7957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当检索问题不在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中或检索式最终打分低于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时，将调用生成式模型生成问题答案。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6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6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2656</TotalTime>
  <Words>965</Words>
  <Application>Microsoft Office PowerPoint</Application>
  <PresentationFormat>自定义</PresentationFormat>
  <Paragraphs>150</Paragraphs>
  <Slides>22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Calibri</vt:lpstr>
      <vt:lpstr>宋体</vt:lpstr>
      <vt:lpstr>微软雅黑</vt:lpstr>
      <vt:lpstr>Arial</vt:lpstr>
      <vt:lpstr>Calibri Light</vt:lpstr>
      <vt:lpstr>Office 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王 磊</cp:lastModifiedBy>
  <cp:revision>344</cp:revision>
  <dcterms:created xsi:type="dcterms:W3CDTF">2014-08-23T03:40:00Z</dcterms:created>
  <dcterms:modified xsi:type="dcterms:W3CDTF">2019-09-05T06:51:17Z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